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8" r:id="rId3"/>
    <p:sldId id="289" r:id="rId4"/>
    <p:sldId id="29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7099300" cy="10223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3714" autoAdjust="0"/>
  </p:normalViewPr>
  <p:slideViewPr>
    <p:cSldViewPr>
      <p:cViewPr varScale="1">
        <p:scale>
          <a:sx n="79" d="100"/>
          <a:sy n="79" d="100"/>
        </p:scale>
        <p:origin x="-131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/>
          <a:lstStyle>
            <a:lvl1pPr algn="l">
              <a:defRPr sz="13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/>
          <a:lstStyle>
            <a:lvl1pPr algn="r">
              <a:defRPr sz="1300"/>
            </a:lvl1pPr>
          </a:lstStyle>
          <a:p>
            <a:fld id="{9702C08E-C665-4407-B76F-C79C22E925B5}" type="datetimeFigureOut">
              <a:rPr lang="sr-Latn-RS" smtClean="0"/>
              <a:t>7.11.2015.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10551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 anchor="b"/>
          <a:lstStyle>
            <a:lvl1pPr algn="l">
              <a:defRPr sz="1300"/>
            </a:lvl1pPr>
          </a:lstStyle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10551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 anchor="b"/>
          <a:lstStyle>
            <a:lvl1pPr algn="r">
              <a:defRPr sz="1300"/>
            </a:lvl1pPr>
          </a:lstStyle>
          <a:p>
            <a:fld id="{3B4C4E3C-49F1-41F1-BBEE-DA82AF12976A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81834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/>
          <a:lstStyle>
            <a:lvl1pPr algn="r">
              <a:defRPr sz="1300"/>
            </a:lvl1pPr>
          </a:lstStyle>
          <a:p>
            <a:fld id="{A3E84DB3-8554-4ACE-A370-29B41C562C9C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6763"/>
            <a:ext cx="511175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984" tIns="49492" rIns="98984" bIns="4949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56163"/>
            <a:ext cx="5679440" cy="4600575"/>
          </a:xfrm>
          <a:prstGeom prst="rect">
            <a:avLst/>
          </a:prstGeom>
        </p:spPr>
        <p:txBody>
          <a:bodyPr vert="horz" lIns="98984" tIns="49492" rIns="98984" bIns="4949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0551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10551"/>
            <a:ext cx="3076363" cy="511175"/>
          </a:xfrm>
          <a:prstGeom prst="rect">
            <a:avLst/>
          </a:prstGeom>
        </p:spPr>
        <p:txBody>
          <a:bodyPr vert="horz" lIns="98984" tIns="49492" rIns="98984" bIns="49492" rtlCol="0" anchor="b"/>
          <a:lstStyle>
            <a:lvl1pPr algn="r">
              <a:defRPr sz="1300"/>
            </a:lvl1pPr>
          </a:lstStyle>
          <a:p>
            <a:fld id="{562C9848-6453-41D7-8CE0-EB1BF8109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07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89838">
              <a:defRPr/>
            </a:pPr>
            <a:r>
              <a:rPr lang="sr-Latn-CS" sz="1300" dirty="0">
                <a:solidFill>
                  <a:srgbClr val="FFFF00"/>
                </a:solidFill>
              </a:rPr>
              <a:t>Poznavanje veličine Dmax je od velikog značaja kada je reč o betonima za armiranobetonske konstrukcije. Kod ovih konstrukcija je često prisutna velika količina armature, pa je važno da Dmax bude toliko da obezbedi prolaz svežeg betona kroz mrežu, koju formira armatura i da obuhvati u potpunosti armaturu.</a:t>
            </a:r>
            <a:endParaRPr lang="en-US" sz="130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C9848-6453-41D7-8CE0-EB1BF810928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59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300" dirty="0">
                <a:solidFill>
                  <a:srgbClr val="FFFF00"/>
                </a:solidFill>
              </a:rPr>
              <a:t>D</a:t>
            </a:r>
            <a:r>
              <a:rPr lang="sr-Latn-CS" sz="1300" dirty="0">
                <a:solidFill>
                  <a:srgbClr val="FFFF00"/>
                </a:solidFill>
              </a:rPr>
              <a:t>elovi betona uz oplatu</a:t>
            </a:r>
            <a:r>
              <a:rPr lang="en-US" sz="1300" dirty="0">
                <a:solidFill>
                  <a:srgbClr val="FFFF00"/>
                </a:solidFill>
              </a:rPr>
              <a:t> </a:t>
            </a:r>
            <a:r>
              <a:rPr lang="sr-Latn-CS" sz="1300" dirty="0">
                <a:solidFill>
                  <a:srgbClr val="FFFF00"/>
                </a:solidFill>
              </a:rPr>
              <a:t>su manje kompaktni u odnosu na ostale delove, što se odražava na niz svojstava očvrslog betona. Ova pojava se naziva efekat zida i jasno je da zavisi od maksimalnog zrna granulata, od geometrijskih karakteristika oplate i eventualnog prisustva armature. Da bi se npovoljni uticaji prouzrokovani efektom zida sveli na što je moguće manju meru, </a:t>
            </a:r>
            <a:r>
              <a:rPr lang="sr-Latn-RS" sz="1300" dirty="0">
                <a:solidFill>
                  <a:srgbClr val="FFFF00"/>
                </a:solidFill>
              </a:rPr>
              <a:t>definisana je vrednost efekta zida.</a:t>
            </a:r>
            <a:endParaRPr lang="en-US" sz="130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C9848-6453-41D7-8CE0-EB1BF810928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59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273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548680"/>
            <a:ext cx="8458200" cy="1222375"/>
          </a:xfrm>
        </p:spPr>
        <p:txBody>
          <a:bodyPr anchor="t"/>
          <a:lstStyle>
            <a:lvl1pPr>
              <a:defRPr b="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1128664"/>
            <a:ext cx="8458200" cy="644152"/>
          </a:xfrm>
        </p:spPr>
        <p:txBody>
          <a:bodyPr anchor="b">
            <a:normAutofit/>
          </a:bodyPr>
          <a:lstStyle>
            <a:lvl1pPr marL="0" indent="0" algn="r">
              <a:buNone/>
              <a:defRPr sz="2800" b="1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728192" cy="1115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9875" indent="-269875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1pPr>
            <a:lvl2pPr marL="450850" indent="-269875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2pPr>
            <a:lvl3pPr marL="631825" indent="-271463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3pPr>
            <a:lvl4pPr marL="811213" indent="-269875"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/>
            </a:lvl4pPr>
            <a:lvl5pPr marL="992188" indent="-271463">
              <a:buClr>
                <a:schemeClr val="tx2"/>
              </a:buClr>
              <a:buSzPct val="70000"/>
              <a:buFont typeface="Wingdings" pitchFamily="2" charset="2"/>
              <a:buChar char="v"/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10CF0D1-8BD0-4745-A992-322AF6B492DE}" type="datetimeFigureOut">
              <a:rPr lang="en-US" smtClean="0"/>
              <a:t>11/7/2015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A7D9BD7-8BF5-4EF7-B0BC-A930B714F2B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0.png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emf"/><Relationship Id="rId12" Type="http://schemas.openxmlformats.org/officeDocument/2006/relationships/image" Target="../media/image2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9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14.emf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3.png"/><Relationship Id="rId11" Type="http://schemas.openxmlformats.org/officeDocument/2006/relationships/image" Target="../media/image36.png"/><Relationship Id="rId5" Type="http://schemas.openxmlformats.org/officeDocument/2006/relationships/image" Target="../media/image32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2.png"/><Relationship Id="rId5" Type="http://schemas.openxmlformats.org/officeDocument/2006/relationships/image" Target="../media/image25.png"/><Relationship Id="rId10" Type="http://schemas.openxmlformats.org/officeDocument/2006/relationships/image" Target="../media/image46.png"/><Relationship Id="rId4" Type="http://schemas.openxmlformats.org/officeDocument/2006/relationships/image" Target="../media/image16.emf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16.bin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9.png"/><Relationship Id="rId5" Type="http://schemas.openxmlformats.org/officeDocument/2006/relationships/image" Target="../media/image31.png"/><Relationship Id="rId10" Type="http://schemas.openxmlformats.org/officeDocument/2006/relationships/image" Target="../media/image27.emf"/><Relationship Id="rId4" Type="http://schemas.openxmlformats.org/officeDocument/2006/relationships/image" Target="../media/image16.emf"/><Relationship Id="rId9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3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1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38.emf"/><Relationship Id="rId3" Type="http://schemas.openxmlformats.org/officeDocument/2006/relationships/image" Target="../media/image44.png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8.png"/><Relationship Id="rId11" Type="http://schemas.openxmlformats.org/officeDocument/2006/relationships/image" Target="../media/image61.png"/><Relationship Id="rId10" Type="http://schemas.openxmlformats.org/officeDocument/2006/relationships/image" Target="../media/image60.png"/><Relationship Id="rId9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60.png"/><Relationship Id="rId5" Type="http://schemas.openxmlformats.org/officeDocument/2006/relationships/image" Target="../media/image250.png"/><Relationship Id="rId4" Type="http://schemas.openxmlformats.org/officeDocument/2006/relationships/image" Target="../media/image46.emf"/><Relationship Id="rId9" Type="http://schemas.openxmlformats.org/officeDocument/2006/relationships/image" Target="../media/image37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7.emf"/><Relationship Id="rId11" Type="http://schemas.openxmlformats.org/officeDocument/2006/relationships/image" Target="../media/image48.emf"/><Relationship Id="rId5" Type="http://schemas.openxmlformats.org/officeDocument/2006/relationships/oleObject" Target="../embeddings/oleObject23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Tehnologija betona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28664"/>
            <a:ext cx="8458200" cy="1652264"/>
          </a:xfrm>
        </p:spPr>
        <p:txBody>
          <a:bodyPr>
            <a:noAutofit/>
          </a:bodyPr>
          <a:lstStyle/>
          <a:p>
            <a:pPr algn="r"/>
            <a:r>
              <a:rPr lang="sr-Latn-RS" b="1" dirty="0" smtClean="0">
                <a:solidFill>
                  <a:schemeClr val="accent5">
                    <a:lumMod val="50000"/>
                  </a:schemeClr>
                </a:solidFill>
              </a:rPr>
              <a:t>Granulometrijski sastav</a:t>
            </a:r>
          </a:p>
          <a:p>
            <a:pPr algn="r"/>
            <a:r>
              <a:rPr lang="sr-Latn-RS" dirty="0" smtClean="0">
                <a:solidFill>
                  <a:schemeClr val="accent5">
                    <a:lumMod val="50000"/>
                  </a:schemeClr>
                </a:solidFill>
              </a:rPr>
              <a:t>Efekat zida</a:t>
            </a:r>
          </a:p>
          <a:p>
            <a:pPr algn="r"/>
            <a:r>
              <a:rPr lang="sr-Latn-RS" b="1" dirty="0" smtClean="0">
                <a:solidFill>
                  <a:schemeClr val="accent5">
                    <a:lumMod val="50000"/>
                  </a:schemeClr>
                </a:solidFill>
              </a:rPr>
              <a:t>Efekat rešetke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81000" y="5157192"/>
            <a:ext cx="8458200" cy="143624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 algn="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b="1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dirty="0" smtClean="0"/>
              <a:t>Predmetni nastavnici:</a:t>
            </a:r>
          </a:p>
          <a:p>
            <a:r>
              <a:rPr lang="sr-Latn-RS" sz="1800" dirty="0" smtClean="0"/>
              <a:t>Prof. dr Vlastimir Radonjanin, </a:t>
            </a:r>
            <a:r>
              <a:rPr lang="sr-Latn-RS" sz="1800" dirty="0"/>
              <a:t>dipl.inž.građ.</a:t>
            </a:r>
            <a:endParaRPr lang="sr-Latn-RS" sz="1800" dirty="0" smtClean="0"/>
          </a:p>
          <a:p>
            <a:r>
              <a:rPr lang="sr-Latn-RS" sz="1800" dirty="0" smtClean="0"/>
              <a:t>Prof. dr Mirjana malešev, </a:t>
            </a:r>
            <a:r>
              <a:rPr lang="sr-Latn-RS" sz="1800" dirty="0"/>
              <a:t>dipl.inž.građ. </a:t>
            </a:r>
            <a:endParaRPr lang="sr-Latn-RS" sz="1800" dirty="0" smtClean="0"/>
          </a:p>
          <a:p>
            <a:r>
              <a:rPr lang="sr-Latn-RS" sz="1800" dirty="0" smtClean="0"/>
              <a:t>Doc. dr Ivan Lukić, </a:t>
            </a:r>
            <a:r>
              <a:rPr lang="sr-Latn-RS" sz="1800" dirty="0"/>
              <a:t>dipl.inž.građ.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3769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1944216"/>
          </a:xfrm>
        </p:spPr>
        <p:txBody>
          <a:bodyPr vert="horz">
            <a:noAutofit/>
          </a:bodyPr>
          <a:lstStyle/>
          <a:p>
            <a:pPr marL="0" indent="0" algn="just">
              <a:buNone/>
            </a:pPr>
            <a:r>
              <a:rPr lang="sr-Latn-CS" sz="2200" dirty="0">
                <a:solidFill>
                  <a:schemeClr val="tx1"/>
                </a:solidFill>
              </a:rPr>
              <a:t>Na bazi kriterijuma definisanih u BAB-u 87, a za poprečni presek konstrukcije saglasno datoj skici, odrediti veličinu maksimalnog zrna agregata </a:t>
            </a:r>
            <a:r>
              <a:rPr lang="sr-Latn-CS" sz="2200" dirty="0" smtClean="0">
                <a:solidFill>
                  <a:schemeClr val="tx1"/>
                </a:solidFill>
              </a:rPr>
              <a:t>D. </a:t>
            </a:r>
          </a:p>
          <a:p>
            <a:pPr marL="0" indent="0" algn="just">
              <a:buNone/>
            </a:pPr>
            <a:r>
              <a:rPr lang="sr-Latn-CS" sz="2200" dirty="0" smtClean="0">
                <a:solidFill>
                  <a:schemeClr val="tx1"/>
                </a:solidFill>
              </a:rPr>
              <a:t>Od raspoloživih </a:t>
            </a:r>
            <a:r>
              <a:rPr lang="sr-Latn-CS" sz="2200" dirty="0">
                <a:solidFill>
                  <a:schemeClr val="tx1"/>
                </a:solidFill>
              </a:rPr>
              <a:t>frakcija </a:t>
            </a:r>
            <a:r>
              <a:rPr lang="sr-Latn-CS" sz="2200" dirty="0" smtClean="0">
                <a:solidFill>
                  <a:schemeClr val="tx1"/>
                </a:solidFill>
              </a:rPr>
              <a:t>usvojiti </a:t>
            </a:r>
            <a:r>
              <a:rPr lang="sr-Latn-CS" sz="2200" dirty="0">
                <a:solidFill>
                  <a:schemeClr val="tx1"/>
                </a:solidFill>
              </a:rPr>
              <a:t>one koje zadovoljavaju uslove za betonsku mešavinu za izvođenje predmetne </a:t>
            </a:r>
            <a:r>
              <a:rPr lang="sr-Latn-CS" sz="2200" dirty="0" smtClean="0">
                <a:solidFill>
                  <a:schemeClr val="tx1"/>
                </a:solidFill>
              </a:rPr>
              <a:t>konstrukcije: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295479"/>
              </p:ext>
            </p:extLst>
          </p:nvPr>
        </p:nvGraphicFramePr>
        <p:xfrm>
          <a:off x="5004048" y="3147268"/>
          <a:ext cx="4104456" cy="356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Visio" r:id="rId3" imgW="4644666" imgH="4034610" progId="Visio.Drawing.11">
                  <p:embed/>
                </p:oleObj>
              </mc:Choice>
              <mc:Fallback>
                <p:oleObj name="Visio" r:id="rId3" imgW="4644666" imgH="4034610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147268"/>
                        <a:ext cx="4104456" cy="356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3528" y="3284984"/>
            <a:ext cx="46805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sr-Latn-RS" sz="2200" dirty="0"/>
              <a:t>Sitna frakcija mora da ispunjava uslov u pogledu granulometrijskog sastava (za ocenu koristiti granične krive) i mora da ima modul finoće M&gt;2,6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sr-Latn-RS" sz="2200" dirty="0"/>
              <a:t>Krupne frakcije moraju da ispunjavaju uslov u pogledu granulometrijskog sastava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4951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713584"/>
              </p:ext>
            </p:extLst>
          </p:nvPr>
        </p:nvGraphicFramePr>
        <p:xfrm>
          <a:off x="251520" y="1412776"/>
          <a:ext cx="8568948" cy="3048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87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IV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835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095085"/>
              </p:ext>
            </p:extLst>
          </p:nvPr>
        </p:nvGraphicFramePr>
        <p:xfrm>
          <a:off x="330443" y="1484784"/>
          <a:ext cx="3449469" cy="2994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Visio" r:id="rId3" imgW="4644666" imgH="4034610" progId="Visio.Drawing.11">
                  <p:embed/>
                </p:oleObj>
              </mc:Choice>
              <mc:Fallback>
                <p:oleObj name="Visio" r:id="rId3" imgW="4644666" imgH="4034610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443" y="1484784"/>
                        <a:ext cx="3449469" cy="29946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779912" y="1772816"/>
                <a:ext cx="5294206" cy="18443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𝐷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r-Latn-RS" b="0" i="1" smtClean="0"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=2,25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2,0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1,25∙</m:t>
                                </m:r>
                                <m:sSub>
                                  <m:sSub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𝑚𝑖𝑛</m:t>
                                    </m:r>
                                  </m:sub>
                                </m:sSub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=1,25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d>
                                  <m:d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3−2</m:t>
                                    </m:r>
                                    <m:f>
                                      <m:fPr>
                                        <m:ctrlPr>
                                          <a:rPr lang="sr-Latn-RS" b="0" i="1" smtClean="0">
                                            <a:latin typeface="Cambria Math"/>
                                            <a:ea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sr-Latn-RS" b="0" i="1" smtClean="0">
                                            <a:latin typeface="Cambria Math"/>
                                            <a:ea typeface="Cambria Math"/>
                                          </a:rPr>
                                          <m:t>1,4</m:t>
                                        </m:r>
                                      </m:num>
                                      <m:den>
                                        <m:r>
                                          <a:rPr lang="sr-Latn-RS" b="0" i="1" smtClean="0">
                                            <a:latin typeface="Cambria Math"/>
                                            <a:ea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=2,0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772816"/>
                <a:ext cx="5294206" cy="184435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4475493" y="37543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>
              <a:tabLst>
                <a:tab pos="228600" algn="l"/>
              </a:tabLst>
            </a:pPr>
            <a:r>
              <a:rPr lang="sr-Latn-CS" b="1" dirty="0">
                <a:cs typeface="Times New Roman" pitchFamily="18" charset="0"/>
              </a:rPr>
              <a:t>USVOJENO D=16mm</a:t>
            </a:r>
          </a:p>
          <a:p>
            <a:pPr marL="457200" indent="-457200" algn="ctr">
              <a:tabLst>
                <a:tab pos="228600" algn="l"/>
              </a:tabLst>
            </a:pPr>
            <a:r>
              <a:rPr lang="sr-Latn-CS" b="1" dirty="0">
                <a:cs typeface="Times New Roman" pitchFamily="18" charset="0"/>
              </a:rPr>
              <a:t>(trofrakcijska mešavina)</a:t>
            </a:r>
          </a:p>
        </p:txBody>
      </p:sp>
    </p:spTree>
    <p:extLst>
      <p:ext uri="{BB962C8B-B14F-4D97-AF65-F5344CB8AC3E}">
        <p14:creationId xmlns:p14="http://schemas.microsoft.com/office/powerpoint/2010/main" val="212184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089262"/>
              </p:ext>
            </p:extLst>
          </p:nvPr>
        </p:nvGraphicFramePr>
        <p:xfrm>
          <a:off x="251520" y="1700808"/>
          <a:ext cx="8568948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87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5445224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CS" sz="2200" dirty="0" smtClean="0">
                <a:solidFill>
                  <a:schemeClr val="tx1"/>
                </a:solidFill>
              </a:rPr>
              <a:t>Frakcija I</a:t>
            </a:r>
            <a:r>
              <a:rPr lang="sr-Latn-CS" sz="2200" baseline="-25000" dirty="0" smtClean="0">
                <a:solidFill>
                  <a:schemeClr val="tx1"/>
                </a:solidFill>
              </a:rPr>
              <a:t>a</a:t>
            </a:r>
            <a:r>
              <a:rPr lang="sr-Latn-CS" sz="2200" dirty="0" smtClean="0">
                <a:solidFill>
                  <a:schemeClr val="tx1"/>
                </a:solidFill>
              </a:rPr>
              <a:t> ne ispunjava uslov u pogledu granulometrijskog sastava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940336"/>
              </p:ext>
            </p:extLst>
          </p:nvPr>
        </p:nvGraphicFramePr>
        <p:xfrm>
          <a:off x="251520" y="3212976"/>
          <a:ext cx="8568954" cy="21217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267778"/>
                <a:gridCol w="900168"/>
                <a:gridCol w="900168"/>
                <a:gridCol w="900168"/>
                <a:gridCol w="900168"/>
                <a:gridCol w="900168"/>
                <a:gridCol w="900168"/>
                <a:gridCol w="900168"/>
              </a:tblGrid>
              <a:tr h="537561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Uslov kvaliteta</a:t>
                      </a:r>
                      <a:r>
                        <a:rPr lang="sr-Latn-RS" sz="2000" baseline="0" dirty="0" smtClean="0">
                          <a:solidFill>
                            <a:schemeClr val="tx1"/>
                          </a:solidFill>
                          <a:effectLst/>
                          <a:latin typeface="Cambria"/>
                          <a:ea typeface="Times New Roman"/>
                          <a:cs typeface="Times New Roman"/>
                        </a:rPr>
                        <a:t> u pogledu granulometrijskog sastava za sitan agregat, Y(%)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7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Otvori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sita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, mm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090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Donja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granica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, %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7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Gornja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granica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, %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251520" y="5949280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CS" sz="2200" dirty="0" smtClean="0">
                <a:solidFill>
                  <a:schemeClr val="tx1"/>
                </a:solidFill>
              </a:rPr>
              <a:t>Frakcija I</a:t>
            </a:r>
            <a:r>
              <a:rPr lang="sr-Latn-CS" sz="2200" baseline="-25000" dirty="0" smtClean="0">
                <a:solidFill>
                  <a:schemeClr val="tx1"/>
                </a:solidFill>
              </a:rPr>
              <a:t>b</a:t>
            </a:r>
            <a:r>
              <a:rPr lang="sr-Latn-CS" sz="2200" dirty="0" smtClean="0">
                <a:solidFill>
                  <a:schemeClr val="tx1"/>
                </a:solidFill>
              </a:rPr>
              <a:t> i I</a:t>
            </a:r>
            <a:r>
              <a:rPr lang="sr-Latn-CS" sz="2200" baseline="-25000" dirty="0" smtClean="0">
                <a:solidFill>
                  <a:schemeClr val="tx1"/>
                </a:solidFill>
              </a:rPr>
              <a:t>c </a:t>
            </a:r>
            <a:r>
              <a:rPr lang="sr-Latn-CS" sz="2200" dirty="0" smtClean="0">
                <a:solidFill>
                  <a:schemeClr val="tx1"/>
                </a:solidFill>
              </a:rPr>
              <a:t> ispunjavaju uslov u pogledu granulometrijskog sastava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9924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337122"/>
              </p:ext>
            </p:extLst>
          </p:nvPr>
        </p:nvGraphicFramePr>
        <p:xfrm>
          <a:off x="251520" y="1700808"/>
          <a:ext cx="8568948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87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" y="4653136"/>
                <a:ext cx="9144000" cy="6149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75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1750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sr-Latn-RS" sz="1750" b="0" i="1" smtClean="0">
                              <a:latin typeface="Cambria Math"/>
                            </a:rPr>
                            <m:t>𝐼𝑏</m:t>
                          </m:r>
                        </m:sub>
                      </m:sSub>
                      <m:r>
                        <a:rPr lang="sr-Latn-RS" sz="17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100−5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100−12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100−55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100−60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100−79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+(100−95)</m:t>
                          </m:r>
                        </m:num>
                        <m:den>
                          <m:r>
                            <a:rPr lang="sr-Latn-RS" sz="1750" i="1">
                              <a:latin typeface="Cambria Math"/>
                            </a:rPr>
                            <m:t>100</m:t>
                          </m:r>
                        </m:den>
                      </m:f>
                      <m:r>
                        <a:rPr lang="sr-Latn-RS" sz="1750" b="0" i="0" smtClean="0">
                          <a:latin typeface="Cambria Math"/>
                        </a:rPr>
                        <m:t>=2,72</m:t>
                      </m:r>
                    </m:oMath>
                  </m:oMathPara>
                </a14:m>
                <a:endParaRPr lang="en-US" sz="175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4653136"/>
                <a:ext cx="9144000" cy="6149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" y="5268113"/>
                <a:ext cx="9144000" cy="6149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75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1750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sr-Latn-RS" sz="1750" b="0" i="1" smtClean="0">
                              <a:latin typeface="Cambria Math"/>
                            </a:rPr>
                            <m:t>𝐼𝑐</m:t>
                          </m:r>
                        </m:sub>
                      </m:sSub>
                      <m:r>
                        <a:rPr lang="sr-Latn-RS" sz="17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100−2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100−29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100−49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100−78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</m:t>
                          </m:r>
                          <m:d>
                            <m:dPr>
                              <m:ctrlPr>
                                <a:rPr lang="sr-Latn-R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sz="1750" b="0" i="1" smtClean="0">
                                  <a:latin typeface="Cambria Math"/>
                                </a:rPr>
                                <m:t>100−86</m:t>
                              </m:r>
                            </m:e>
                          </m:d>
                          <m:r>
                            <a:rPr lang="sr-Latn-RS" sz="1750" b="0" i="1" smtClean="0">
                              <a:latin typeface="Cambria Math"/>
                            </a:rPr>
                            <m:t>+(100−98)</m:t>
                          </m:r>
                        </m:num>
                        <m:den>
                          <m:r>
                            <a:rPr lang="sr-Latn-RS" sz="1750" i="1">
                              <a:latin typeface="Cambria Math"/>
                            </a:rPr>
                            <m:t>100</m:t>
                          </m:r>
                        </m:den>
                      </m:f>
                      <m:r>
                        <a:rPr lang="sr-Latn-RS" sz="1750" b="0" i="0" smtClean="0">
                          <a:latin typeface="Cambria Math"/>
                        </a:rPr>
                        <m:t>=2,58</m:t>
                      </m:r>
                    </m:oMath>
                  </m:oMathPara>
                </a14:m>
                <a:endParaRPr lang="en-US" sz="175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5268113"/>
                <a:ext cx="9144000" cy="6149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261936" y="5949280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Latn-CS" sz="2200" b="1" dirty="0" smtClean="0">
                <a:solidFill>
                  <a:schemeClr val="tx1"/>
                </a:solidFill>
              </a:rPr>
              <a:t>Odabrana frakcija sitnog agregata je I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b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27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67928"/>
              </p:ext>
            </p:extLst>
          </p:nvPr>
        </p:nvGraphicFramePr>
        <p:xfrm>
          <a:off x="251520" y="1700808"/>
          <a:ext cx="8568948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87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49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78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86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98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III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</a:t>
                      </a:r>
                      <a:endParaRPr lang="en-US" sz="2000" baseline="-25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96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261936" y="4581128"/>
            <a:ext cx="8686800" cy="10081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CS" sz="2200" b="1" dirty="0" smtClean="0">
                <a:solidFill>
                  <a:schemeClr val="tx1"/>
                </a:solidFill>
              </a:rPr>
              <a:t>Odabrana II frakcija (4/8) agregata je II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a  </a:t>
            </a:r>
            <a:r>
              <a:rPr lang="sr-Latn-CS" sz="2200" b="1" dirty="0" smtClean="0">
                <a:solidFill>
                  <a:schemeClr val="tx1"/>
                </a:solidFill>
              </a:rPr>
              <a:t>jer II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b </a:t>
            </a:r>
            <a:r>
              <a:rPr lang="sr-Latn-CS" sz="2200" b="1" dirty="0" smtClean="0">
                <a:solidFill>
                  <a:schemeClr val="tx1"/>
                </a:solidFill>
              </a:rPr>
              <a:t>sadrži 16% podmerenih zrna a dozvoljeno je najviše 15% </a:t>
            </a:r>
            <a:r>
              <a:rPr lang="sr-Latn-CS" sz="2200" b="1" dirty="0">
                <a:solidFill>
                  <a:schemeClr val="tx1"/>
                </a:solidFill>
              </a:rPr>
              <a:t>(prolaz na situ </a:t>
            </a:r>
            <a:r>
              <a:rPr lang="sr-Latn-CS" sz="2200" b="1" dirty="0" smtClean="0">
                <a:solidFill>
                  <a:schemeClr val="tx1"/>
                </a:solidFill>
              </a:rPr>
              <a:t>4mm </a:t>
            </a:r>
            <a:r>
              <a:rPr lang="sr-Latn-CS" sz="2200" b="1" dirty="0">
                <a:solidFill>
                  <a:schemeClr val="tx1"/>
                </a:solidFill>
              </a:rPr>
              <a:t>je </a:t>
            </a:r>
            <a:r>
              <a:rPr lang="sr-Latn-CS" sz="2200" b="1" dirty="0" smtClean="0">
                <a:solidFill>
                  <a:schemeClr val="tx1"/>
                </a:solidFill>
              </a:rPr>
              <a:t>16% </a:t>
            </a:r>
            <a:r>
              <a:rPr lang="sr-Latn-CS" sz="2200" b="1" dirty="0">
                <a:solidFill>
                  <a:schemeClr val="tx1"/>
                </a:solidFill>
              </a:rPr>
              <a:t>a </a:t>
            </a:r>
            <a:r>
              <a:rPr lang="sr-Latn-CS" sz="2200" b="1" dirty="0" smtClean="0">
                <a:solidFill>
                  <a:schemeClr val="tx1"/>
                </a:solidFill>
              </a:rPr>
              <a:t>najviše sme </a:t>
            </a:r>
            <a:r>
              <a:rPr lang="sr-Latn-CS" sz="2200" b="1" dirty="0">
                <a:solidFill>
                  <a:schemeClr val="tx1"/>
                </a:solidFill>
              </a:rPr>
              <a:t>da bude 90%)</a:t>
            </a:r>
            <a:r>
              <a:rPr lang="sr-Latn-CS" sz="2200" b="1" baseline="-25000" dirty="0">
                <a:solidFill>
                  <a:schemeClr val="tx1"/>
                </a:solidFill>
              </a:rPr>
              <a:t>  </a:t>
            </a:r>
            <a:endParaRPr lang="sr-Latn-CS" sz="22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sr-Latn-CS" sz="2200" b="1" dirty="0" smtClean="0">
                <a:solidFill>
                  <a:schemeClr val="tx1"/>
                </a:solidFill>
              </a:rPr>
              <a:t> 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  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61936" y="5661248"/>
            <a:ext cx="8686800" cy="1152128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CS" sz="2200" b="1" dirty="0" smtClean="0">
                <a:solidFill>
                  <a:schemeClr val="tx1"/>
                </a:solidFill>
              </a:rPr>
              <a:t>Odabrana III frakcija (8/16) agregata je III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b  </a:t>
            </a:r>
            <a:r>
              <a:rPr lang="sr-Latn-CS" sz="2200" b="1" dirty="0" smtClean="0">
                <a:solidFill>
                  <a:schemeClr val="tx1"/>
                </a:solidFill>
              </a:rPr>
              <a:t>jer III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a </a:t>
            </a:r>
            <a:r>
              <a:rPr lang="sr-Latn-CS" sz="2200" b="1" dirty="0" smtClean="0">
                <a:solidFill>
                  <a:schemeClr val="tx1"/>
                </a:solidFill>
              </a:rPr>
              <a:t>sadrži 20% nadmerenih zrna a dozvoljeno je najviše 10% (prolaz na situ 16mm je 80% a najmanje treba da bude 90%)</a:t>
            </a:r>
            <a:r>
              <a:rPr lang="sr-Latn-CS" sz="2200" b="1" baseline="-25000" dirty="0" smtClean="0">
                <a:solidFill>
                  <a:schemeClr val="tx1"/>
                </a:solidFill>
              </a:rPr>
              <a:t>  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2886" y="3218308"/>
            <a:ext cx="8558536" cy="303461"/>
          </a:xfrm>
          <a:prstGeom prst="rect">
            <a:avLst/>
          </a:prstGeom>
          <a:solidFill>
            <a:schemeClr val="bg2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42886" y="4149080"/>
            <a:ext cx="8558536" cy="303461"/>
          </a:xfrm>
          <a:prstGeom prst="rect">
            <a:avLst/>
          </a:prstGeom>
          <a:solidFill>
            <a:schemeClr val="bg2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306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/>
          <a:lstStyle/>
          <a:p>
            <a:r>
              <a:rPr lang="sr-Latn-RS" dirty="0" smtClean="0"/>
              <a:t>ODREĐIVANJE D</a:t>
            </a:r>
            <a:r>
              <a:rPr lang="sr-Latn-RS" baseline="-25000" dirty="0" smtClean="0"/>
              <a:t>MAX</a:t>
            </a:r>
            <a:r>
              <a:rPr lang="sr-Latn-RS" dirty="0" smtClean="0"/>
              <a:t> PREMA E</a:t>
            </a:r>
            <a:r>
              <a:rPr lang="sr-Latn-RS" baseline="-25000" dirty="0" smtClean="0"/>
              <a:t>r</a:t>
            </a:r>
            <a:r>
              <a:rPr lang="sr-Latn-RS" dirty="0" smtClean="0"/>
              <a:t> i e</a:t>
            </a:r>
            <a:r>
              <a:rPr lang="sr-Latn-RS" baseline="-25000" dirty="0" smtClean="0"/>
              <a:t>z</a:t>
            </a:r>
            <a:endParaRPr lang="en-US" baseline="-25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442790"/>
          </a:xfrm>
        </p:spPr>
        <p:txBody>
          <a:bodyPr>
            <a:normAutofit/>
          </a:bodyPr>
          <a:lstStyle/>
          <a:p>
            <a:r>
              <a:rPr lang="sr-Latn-RS" sz="2200" dirty="0" smtClean="0">
                <a:solidFill>
                  <a:schemeClr val="tx1"/>
                </a:solidFill>
              </a:rPr>
              <a:t>Efekat rešetke: E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r</a:t>
            </a:r>
            <a:r>
              <a:rPr lang="sr-Latn-RS" sz="2200" dirty="0" smtClean="0">
                <a:solidFill>
                  <a:schemeClr val="tx1"/>
                </a:solidFill>
              </a:rPr>
              <a:t>≤</a:t>
            </a:r>
            <a:r>
              <a:rPr lang="sr-Latn-RS" sz="2200" dirty="0">
                <a:solidFill>
                  <a:schemeClr val="tx1"/>
                </a:solidFill>
              </a:rPr>
              <a:t> D</a:t>
            </a:r>
            <a:r>
              <a:rPr lang="sr-Latn-RS" sz="2200" baseline="-25000" dirty="0">
                <a:solidFill>
                  <a:schemeClr val="tx1"/>
                </a:solidFill>
              </a:rPr>
              <a:t>max </a:t>
            </a:r>
            <a:r>
              <a:rPr lang="sr-Latn-RS" sz="2200" dirty="0" smtClean="0">
                <a:solidFill>
                  <a:schemeClr val="tx1"/>
                </a:solidFill>
              </a:rPr>
              <a:t>/</a:t>
            </a:r>
            <a:r>
              <a:rPr lang="el-GR" sz="2200" dirty="0" smtClean="0">
                <a:solidFill>
                  <a:schemeClr val="tx1"/>
                </a:solidFill>
              </a:rPr>
              <a:t>ρ</a:t>
            </a:r>
            <a:endParaRPr lang="sr-Latn-RS" sz="2200" dirty="0" smtClean="0">
              <a:solidFill>
                <a:schemeClr val="tx1"/>
              </a:solidFill>
            </a:endParaRPr>
          </a:p>
          <a:p>
            <a:pPr marL="361950" lvl="2" indent="0">
              <a:buNone/>
            </a:pPr>
            <a:r>
              <a:rPr lang="el-GR" sz="2200" dirty="0">
                <a:solidFill>
                  <a:schemeClr val="tx1"/>
                </a:solidFill>
              </a:rPr>
              <a:t>ρ </a:t>
            </a:r>
            <a:r>
              <a:rPr lang="sr-Latn-RS" sz="2200" dirty="0" smtClean="0">
                <a:solidFill>
                  <a:schemeClr val="tx1"/>
                </a:solidFill>
              </a:rPr>
              <a:t>– srednji radijus rešetke</a:t>
            </a:r>
            <a:endParaRPr lang="sr-Latn-RS" sz="2200" dirty="0">
              <a:solidFill>
                <a:schemeClr val="tx1"/>
              </a:solidFill>
            </a:endParaRPr>
          </a:p>
          <a:p>
            <a:endParaRPr lang="en-US" sz="2200" dirty="0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1249" y="2204864"/>
            <a:ext cx="7901503" cy="3672408"/>
            <a:chOff x="179512" y="2204864"/>
            <a:chExt cx="7901503" cy="3672408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2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08335266"/>
                    </p:ext>
                  </p:extLst>
                </p:nvPr>
              </p:nvGraphicFramePr>
              <p:xfrm>
                <a:off x="1026316" y="2231852"/>
                <a:ext cx="2103438" cy="271621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56" name="Visio" r:id="rId4" imgW="2079483" imgH="2461590" progId="Visio.Drawing.11">
                        <p:embed/>
                      </p:oleObj>
                    </mc:Choice>
                    <mc:Fallback>
                      <p:oleObj name="Visio" r:id="rId4" imgW="2079483" imgH="2461590" progId="Visio.Drawing.11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5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26316" y="2231852"/>
                              <a:ext cx="2103438" cy="2716212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2" name="Object 1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08335266"/>
                    </p:ext>
                  </p:extLst>
                </p:nvPr>
              </p:nvGraphicFramePr>
              <p:xfrm>
                <a:off x="1026316" y="2231852"/>
                <a:ext cx="2103438" cy="271621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32" name="Visio" r:id="rId6" imgW="2079483" imgH="2461590" progId="Visio.Drawing.11">
                        <p:embed/>
                      </p:oleObj>
                    </mc:Choice>
                    <mc:Fallback>
                      <p:oleObj name="Visio" r:id="rId6" imgW="2079483" imgH="2461590" progId="Visio.Drawing.11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7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026316" y="2231852"/>
                              <a:ext cx="2103438" cy="2716212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" name="Object 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38855962"/>
                    </p:ext>
                  </p:extLst>
                </p:nvPr>
              </p:nvGraphicFramePr>
              <p:xfrm>
                <a:off x="5222054" y="2204864"/>
                <a:ext cx="1920875" cy="277018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57" name="Visio" r:id="rId8" imgW="1898494" imgH="2515860" progId="Visio.Drawing.11">
                        <p:embed/>
                      </p:oleObj>
                    </mc:Choice>
                    <mc:Fallback>
                      <p:oleObj name="Visio" r:id="rId8" imgW="1898494" imgH="2515860" progId="Visio.Drawing.11">
                        <p:embed/>
                        <p:pic>
                          <p:nvPicPr>
                            <p:cNvPr id="0" name="Object 1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22054" y="2204864"/>
                              <a:ext cx="1920875" cy="277018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" name="Object 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38855962"/>
                    </p:ext>
                  </p:extLst>
                </p:nvPr>
              </p:nvGraphicFramePr>
              <p:xfrm>
                <a:off x="5222054" y="2204864"/>
                <a:ext cx="1920875" cy="277018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33" name="Visio" r:id="rId10" imgW="1898494" imgH="2515860" progId="Visio.Drawing.11">
                        <p:embed/>
                      </p:oleObj>
                    </mc:Choice>
                    <mc:Fallback>
                      <p:oleObj name="Visio" r:id="rId10" imgW="1898494" imgH="2515860" progId="Visio.Drawing.11">
                        <p:embed/>
                        <p:pic>
                          <p:nvPicPr>
                            <p:cNvPr id="0" name="Object 1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22054" y="2204864"/>
                              <a:ext cx="1920875" cy="277018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179512" y="5078464"/>
                  <a:ext cx="3797047" cy="798808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r-Latn-RS" sz="2200" b="0" i="1" smtClean="0">
                            <a:latin typeface="Cambria Math"/>
                            <a:ea typeface="Cambria Math"/>
                          </a:rPr>
                          <m:t>𝜌</m:t>
                        </m:r>
                        <m:r>
                          <a:rPr lang="sr-Latn-RS" sz="2200" b="0" i="1" smtClean="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sr-Latn-RS" sz="2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r-Latn-RS" sz="2200" b="0" i="1" smtClean="0">
                                <a:latin typeface="Cambria Math"/>
                              </a:rPr>
                              <m:t>𝑝𝑜𝑣𝑟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š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𝑖𝑛𝑎</m:t>
                            </m:r>
                          </m:num>
                          <m:den>
                            <m:r>
                              <a:rPr lang="sr-Latn-RS" sz="2200" b="0" i="1" smtClean="0">
                                <a:latin typeface="Cambria Math"/>
                              </a:rPr>
                              <m:t>𝑜𝑏𝑖𝑚</m:t>
                            </m:r>
                          </m:den>
                        </m:f>
                        <m:r>
                          <a:rPr lang="sr-Latn-RS" sz="2200" b="0" i="0" smtClean="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sr-Latn-RS" sz="2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r-Latn-RS" sz="2200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sr-Latn-RS" sz="2200" b="0" i="1" smtClean="0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r>
                              <a:rPr lang="sr-Latn-RS" sz="2200" b="0" i="1" smtClean="0">
                                <a:latin typeface="Cambria Math"/>
                                <a:ea typeface="Cambria Math"/>
                              </a:rPr>
                              <m:t>𝑏</m:t>
                            </m:r>
                          </m:num>
                          <m:den>
                            <m:r>
                              <a:rPr lang="sr-Latn-RS" sz="2200" b="0" i="1" smtClean="0">
                                <a:latin typeface="Cambria Math"/>
                              </a:rPr>
                              <m:t>2(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𝑎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𝑏</m:t>
                            </m:r>
                            <m:r>
                              <a:rPr lang="sr-Latn-RS" sz="2200" b="0" i="1" smtClean="0">
                                <a:latin typeface="Cambria Math"/>
                              </a:rPr>
                              <m:t>)</m:t>
                            </m:r>
                          </m:den>
                        </m:f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512" y="5078464"/>
                  <a:ext cx="3797047" cy="798808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4283968" y="5078464"/>
                  <a:ext cx="3797047" cy="669927"/>
                </a:xfrm>
                <a:prstGeom prst="rect">
                  <a:avLst/>
                </a:prstGeom>
                <a:noFill/>
              </p:spPr>
              <p:txBody>
                <a:bodyPr wrap="square" lIns="0" r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sr-Latn-RS" sz="2200" b="0" i="1" smtClean="0">
                            <a:latin typeface="Cambria Math"/>
                            <a:ea typeface="Cambria Math"/>
                          </a:rPr>
                          <m:t>𝜌</m:t>
                        </m:r>
                        <m:r>
                          <a:rPr lang="sr-Latn-RS" sz="2200" b="0" i="1" smtClean="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sr-Latn-RS" sz="2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r-Latn-RS" sz="2200" b="0" i="1" smtClean="0">
                                <a:latin typeface="Cambria Math"/>
                              </a:rPr>
                              <m:t>𝑒</m:t>
                            </m:r>
                          </m:num>
                          <m:den>
                            <m:r>
                              <a:rPr lang="sr-Latn-RS" sz="22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3968" y="5078464"/>
                  <a:ext cx="3797047" cy="669927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/>
          <p:cNvSpPr/>
          <p:nvPr/>
        </p:nvSpPr>
        <p:spPr>
          <a:xfrm>
            <a:off x="2286000" y="594928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CS" sz="2200" dirty="0">
                <a:ea typeface="Times New Roman" pitchFamily="18" charset="0"/>
                <a:cs typeface="Arial" pitchFamily="34" charset="0"/>
              </a:rPr>
              <a:t>E</a:t>
            </a:r>
            <a:r>
              <a:rPr lang="sr-Latn-CS" sz="2200" baseline="-30000" dirty="0">
                <a:ea typeface="Times New Roman" pitchFamily="18" charset="0"/>
                <a:cs typeface="Arial" pitchFamily="34" charset="0"/>
              </a:rPr>
              <a:t>r</a:t>
            </a:r>
            <a:r>
              <a:rPr lang="sr-Latn-CS" sz="2200" dirty="0">
                <a:ea typeface="Times New Roman" pitchFamily="18" charset="0"/>
                <a:cs typeface="Arial" pitchFamily="34" charset="0"/>
              </a:rPr>
              <a:t>&lt;1.4 – za prirodni granulat</a:t>
            </a:r>
            <a:endParaRPr lang="en-US" sz="2200" dirty="0"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CS" sz="2200" dirty="0">
                <a:ea typeface="Times New Roman" pitchFamily="18" charset="0"/>
                <a:cs typeface="Arial" pitchFamily="34" charset="0"/>
              </a:rPr>
              <a:t>E</a:t>
            </a:r>
            <a:r>
              <a:rPr lang="sr-Latn-CS" sz="2200" baseline="-30000" dirty="0">
                <a:ea typeface="Times New Roman" pitchFamily="18" charset="0"/>
                <a:cs typeface="Arial" pitchFamily="34" charset="0"/>
              </a:rPr>
              <a:t>r</a:t>
            </a:r>
            <a:r>
              <a:rPr lang="sr-Latn-CS" sz="2200" dirty="0">
                <a:ea typeface="Times New Roman" pitchFamily="18" charset="0"/>
                <a:cs typeface="Arial" pitchFamily="34" charset="0"/>
              </a:rPr>
              <a:t>&lt;1.2 – drobljeni granulat</a:t>
            </a:r>
            <a:endParaRPr lang="sr-Latn-CS" sz="2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5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/>
          <a:lstStyle/>
          <a:p>
            <a:r>
              <a:rPr lang="sr-Latn-RS" dirty="0" smtClean="0"/>
              <a:t>ODREĐIVANJE D</a:t>
            </a:r>
            <a:r>
              <a:rPr lang="sr-Latn-RS" baseline="-25000" dirty="0" smtClean="0"/>
              <a:t>MAX</a:t>
            </a:r>
            <a:r>
              <a:rPr lang="sr-Latn-RS" dirty="0" smtClean="0"/>
              <a:t> PREMA E</a:t>
            </a:r>
            <a:r>
              <a:rPr lang="sr-Latn-RS" baseline="-25000" dirty="0" smtClean="0"/>
              <a:t>r</a:t>
            </a:r>
            <a:r>
              <a:rPr lang="sr-Latn-RS" dirty="0" smtClean="0"/>
              <a:t> i e</a:t>
            </a:r>
            <a:r>
              <a:rPr lang="sr-Latn-RS" baseline="-25000" dirty="0" smtClean="0"/>
              <a:t>z</a:t>
            </a:r>
            <a:endParaRPr lang="en-US" baseline="-25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78693"/>
          </a:xfrm>
        </p:spPr>
        <p:txBody>
          <a:bodyPr>
            <a:normAutofit/>
          </a:bodyPr>
          <a:lstStyle/>
          <a:p>
            <a:r>
              <a:rPr lang="sr-Latn-RS" sz="2200" dirty="0" smtClean="0">
                <a:solidFill>
                  <a:schemeClr val="tx1"/>
                </a:solidFill>
              </a:rPr>
              <a:t>Efekat zida: E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z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335815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CS" sz="2200" dirty="0" smtClean="0">
                <a:ea typeface="Times New Roman" pitchFamily="18" charset="0"/>
                <a:cs typeface="Arial" pitchFamily="34" charset="0"/>
              </a:rPr>
              <a:t>0,8&lt;E</a:t>
            </a:r>
            <a:r>
              <a:rPr lang="sr-Latn-CS" sz="2200" baseline="-30000" dirty="0" smtClean="0">
                <a:ea typeface="Times New Roman" pitchFamily="18" charset="0"/>
                <a:cs typeface="Arial" pitchFamily="34" charset="0"/>
              </a:rPr>
              <a:t>z</a:t>
            </a:r>
            <a:r>
              <a:rPr lang="sr-Latn-CS" sz="2200" dirty="0" smtClean="0">
                <a:ea typeface="Times New Roman" pitchFamily="18" charset="0"/>
                <a:cs typeface="Arial" pitchFamily="34" charset="0"/>
              </a:rPr>
              <a:t>&lt;1.0 → E</a:t>
            </a:r>
            <a:r>
              <a:rPr lang="sr-Latn-CS" sz="2200" baseline="-30000" dirty="0" smtClean="0">
                <a:ea typeface="Times New Roman" pitchFamily="18" charset="0"/>
                <a:cs typeface="Arial" pitchFamily="34" charset="0"/>
              </a:rPr>
              <a:t>z</a:t>
            </a:r>
            <a:r>
              <a:rPr lang="sr-Latn-CS" sz="2200" dirty="0" smtClean="0">
                <a:ea typeface="Times New Roman" pitchFamily="18" charset="0"/>
                <a:cs typeface="Arial" pitchFamily="34" charset="0"/>
              </a:rPr>
              <a:t>≈0,9</a:t>
            </a:r>
            <a:endParaRPr lang="sr-Latn-CS" sz="2200" dirty="0"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231740" y="2132856"/>
                <a:ext cx="4680520" cy="785536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𝑧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sr-Latn-RS" sz="22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sr-Latn-RS" sz="2200" b="0" i="0" smtClean="0">
                                  <a:latin typeface="Cambria Math"/>
                                </a:rPr>
                                <m:t>max</m:t>
                              </m:r>
                            </m:fName>
                            <m:e>
                              <m:r>
                                <a:rPr lang="sr-Latn-RS" sz="22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𝑧𝑟𝑛𝑜</m:t>
                              </m:r>
                              <m:r>
                                <a:rPr lang="sr-Latn-RS" sz="2200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𝑎𝑔𝑟𝑒𝑔𝑎𝑡𝑎</m:t>
                              </m:r>
                            </m:e>
                          </m:func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𝑠𝑟𝑒𝑑𝑛𝑗𝑖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𝑟𝑎𝑑𝑖𝑗𝑢𝑠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𝑜𝑝𝑙𝑎𝑡𝑒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740" y="2132856"/>
                <a:ext cx="4680520" cy="78553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1520" y="4509120"/>
                <a:ext cx="8856984" cy="794448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</a:rPr>
                        <m:t>𝑅</m:t>
                      </m:r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/>
                            </a:rPr>
                            <m:t>𝑧𝑎𝑝𝑟𝑒𝑚𝑖𝑛𝑎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𝑘𝑜𝑗𝑎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𝑠𝑒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𝑖𝑠𝑝𝑢𝑛𝑗𝑎𝑣𝑎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𝑏𝑒𝑡𝑜𝑛𝑜𝑚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𝑝𝑜𝑣𝑟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š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𝑖𝑛𝑎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𝑜𝑝𝑙𝑎𝑡𝑒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𝑎𝑟𝑚𝑎𝑡𝑢𝑟𝑒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𝑘𝑜𝑗𝑎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𝑗𝑒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𝑢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𝑘𝑜𝑛𝑡𝑎𝑘𝑡𝑢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𝑠𝑎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sr-Latn-RS" sz="2200" b="0" i="1" smtClean="0">
                              <a:latin typeface="Cambria Math"/>
                            </a:rPr>
                            <m:t>𝑏𝑒𝑡𝑜𝑛𝑜𝑚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sz="2200" i="1" smtClean="0">
                              <a:latin typeface="Cambria Math"/>
                            </a:rPr>
                            <m:t>𝑉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509120"/>
                <a:ext cx="8856984" cy="79444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868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3168352"/>
          </a:xfrm>
        </p:spPr>
        <p:txBody>
          <a:bodyPr vert="horz">
            <a:noAutofit/>
          </a:bodyPr>
          <a:lstStyle/>
          <a:p>
            <a:pPr marL="0" indent="0" algn="just">
              <a:buNone/>
            </a:pPr>
            <a:r>
              <a:rPr lang="sr-Latn-CS" sz="2200" dirty="0">
                <a:solidFill>
                  <a:schemeClr val="tx1"/>
                </a:solidFill>
              </a:rPr>
              <a:t>Koristeći kriterijume iz BAB-87, Efekat rešetke (Er=1,4) za </a:t>
            </a:r>
            <a:r>
              <a:rPr lang="sr-Latn-CS" sz="2200" dirty="0" smtClean="0">
                <a:solidFill>
                  <a:schemeClr val="tx1"/>
                </a:solidFill>
              </a:rPr>
              <a:t>AB </a:t>
            </a:r>
            <a:r>
              <a:rPr lang="sr-Latn-CS" sz="2200" dirty="0">
                <a:solidFill>
                  <a:schemeClr val="tx1"/>
                </a:solidFill>
              </a:rPr>
              <a:t>gredu dimenzija 40/50cm</a:t>
            </a:r>
            <a:r>
              <a:rPr lang="sr-Latn-CS" sz="2200" dirty="0" smtClean="0">
                <a:solidFill>
                  <a:schemeClr val="tx1"/>
                </a:solidFill>
              </a:rPr>
              <a:t> </a:t>
            </a:r>
            <a:r>
              <a:rPr lang="sr-Latn-CS" sz="2200" dirty="0">
                <a:solidFill>
                  <a:schemeClr val="tx1"/>
                </a:solidFill>
              </a:rPr>
              <a:t>i AB ploču debljne </a:t>
            </a:r>
            <a:r>
              <a:rPr lang="sr-Latn-CS" sz="2200" dirty="0" smtClean="0">
                <a:solidFill>
                  <a:schemeClr val="tx1"/>
                </a:solidFill>
              </a:rPr>
              <a:t>40cm i </a:t>
            </a:r>
            <a:r>
              <a:rPr lang="sr-Latn-CS" sz="2200" dirty="0">
                <a:solidFill>
                  <a:schemeClr val="tx1"/>
                </a:solidFill>
              </a:rPr>
              <a:t>Efekat zida (Ez=0,8) za </a:t>
            </a:r>
            <a:r>
              <a:rPr lang="sr-Latn-CS" sz="2200" dirty="0" smtClean="0">
                <a:solidFill>
                  <a:schemeClr val="tx1"/>
                </a:solidFill>
              </a:rPr>
              <a:t>AB </a:t>
            </a:r>
            <a:r>
              <a:rPr lang="sr-Latn-CS" sz="2200" dirty="0">
                <a:solidFill>
                  <a:schemeClr val="tx1"/>
                </a:solidFill>
              </a:rPr>
              <a:t>stub dimenzija 40/40cm </a:t>
            </a:r>
            <a:r>
              <a:rPr lang="sr-Latn-CS" sz="2200" dirty="0" smtClean="0">
                <a:solidFill>
                  <a:schemeClr val="tx1"/>
                </a:solidFill>
              </a:rPr>
              <a:t>(</a:t>
            </a:r>
            <a:r>
              <a:rPr lang="sr-Latn-CS" sz="2200" dirty="0">
                <a:solidFill>
                  <a:schemeClr val="tx1"/>
                </a:solidFill>
              </a:rPr>
              <a:t>usvojiti deo </a:t>
            </a:r>
            <a:r>
              <a:rPr lang="sr-Latn-CS" sz="2200" dirty="0" smtClean="0">
                <a:solidFill>
                  <a:schemeClr val="tx1"/>
                </a:solidFill>
              </a:rPr>
              <a:t>stuba </a:t>
            </a:r>
            <a:r>
              <a:rPr lang="sr-Latn-CS" sz="2200" dirty="0">
                <a:solidFill>
                  <a:schemeClr val="tx1"/>
                </a:solidFill>
              </a:rPr>
              <a:t>dužine 1m), odrediti D</a:t>
            </a:r>
            <a:r>
              <a:rPr lang="sr-Latn-CS" sz="2200" baseline="-25000" dirty="0">
                <a:solidFill>
                  <a:schemeClr val="tx1"/>
                </a:solidFill>
              </a:rPr>
              <a:t>max</a:t>
            </a:r>
            <a:r>
              <a:rPr lang="sr-Latn-CS" sz="2200" dirty="0">
                <a:solidFill>
                  <a:schemeClr val="tx1"/>
                </a:solidFill>
              </a:rPr>
              <a:t> i usvojiti broj standardnih frakcija za betoniranje.</a:t>
            </a:r>
          </a:p>
          <a:p>
            <a:pPr marL="0" indent="0" algn="just">
              <a:buNone/>
            </a:pPr>
            <a:r>
              <a:rPr lang="sr-Latn-CS" sz="2200" dirty="0" smtClean="0">
                <a:solidFill>
                  <a:schemeClr val="tx1"/>
                </a:solidFill>
              </a:rPr>
              <a:t>Na slikama je dat način armiranja grede i stuba, a ploča je armirana mrežom Q335 (</a:t>
            </a:r>
            <a:r>
              <a:rPr lang="en-US" sz="2200" dirty="0" smtClean="0">
                <a:solidFill>
                  <a:schemeClr val="tx1"/>
                </a:solidFill>
              </a:rPr>
              <a:t>Ø</a:t>
            </a:r>
            <a:r>
              <a:rPr lang="sr-Latn-RS" sz="2200" dirty="0" smtClean="0">
                <a:solidFill>
                  <a:schemeClr val="tx1"/>
                </a:solidFill>
              </a:rPr>
              <a:t>8/15 u oba pravca) i dodatno je </a:t>
            </a:r>
            <a:r>
              <a:rPr lang="sr-Latn-CS" sz="2200" dirty="0" smtClean="0">
                <a:solidFill>
                  <a:schemeClr val="tx1"/>
                </a:solidFill>
              </a:rPr>
              <a:t>u </a:t>
            </a:r>
            <a:r>
              <a:rPr lang="sr-Latn-CS" sz="2200" dirty="0">
                <a:solidFill>
                  <a:schemeClr val="tx1"/>
                </a:solidFill>
              </a:rPr>
              <a:t>gornjoj zoni </a:t>
            </a:r>
            <a:r>
              <a:rPr lang="sr-Latn-RS" sz="2200" dirty="0" smtClean="0">
                <a:solidFill>
                  <a:schemeClr val="tx1"/>
                </a:solidFill>
              </a:rPr>
              <a:t> ojačana armaturom </a:t>
            </a:r>
            <a:r>
              <a:rPr lang="sr-Latn-RS" sz="2200" dirty="0" smtClean="0">
                <a:solidFill>
                  <a:schemeClr val="tx1"/>
                </a:solidFill>
              </a:rPr>
              <a:t>R</a:t>
            </a:r>
            <a:r>
              <a:rPr lang="en-US" sz="2200" dirty="0" smtClean="0">
                <a:solidFill>
                  <a:schemeClr val="tx1"/>
                </a:solidFill>
              </a:rPr>
              <a:t>Ø</a:t>
            </a:r>
            <a:r>
              <a:rPr lang="sr-Latn-RS" sz="2200" dirty="0" smtClean="0">
                <a:solidFill>
                  <a:schemeClr val="tx1"/>
                </a:solidFill>
              </a:rPr>
              <a:t>6/15 takođe u oba pravca. Dodatna armatura je postavljena na sredini rastojanja između šipki osnovne armature.</a:t>
            </a:r>
            <a:r>
              <a:rPr lang="sr-Latn-CS" sz="2200" dirty="0" smtClean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000863"/>
              </p:ext>
            </p:extLst>
          </p:nvPr>
        </p:nvGraphicFramePr>
        <p:xfrm>
          <a:off x="467544" y="3987800"/>
          <a:ext cx="3351213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Visio" r:id="rId3" imgW="3466346" imgH="2965950" progId="Visio.Drawing.11">
                  <p:embed/>
                </p:oleObj>
              </mc:Choice>
              <mc:Fallback>
                <p:oleObj name="Visio" r:id="rId3" imgW="3466346" imgH="296595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3987800"/>
                        <a:ext cx="3351213" cy="287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100924"/>
              </p:ext>
            </p:extLst>
          </p:nvPr>
        </p:nvGraphicFramePr>
        <p:xfrm>
          <a:off x="4211960" y="4077072"/>
          <a:ext cx="3935413" cy="263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8" name="Visio" r:id="rId5" imgW="4167611" imgH="2714040" progId="Visio.Drawing.11">
                  <p:embed/>
                </p:oleObj>
              </mc:Choice>
              <mc:Fallback>
                <p:oleObj name="Visio" r:id="rId5" imgW="4167611" imgH="271404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1960" y="4077072"/>
                        <a:ext cx="3935413" cy="2630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206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138197"/>
              </p:ext>
            </p:extLst>
          </p:nvPr>
        </p:nvGraphicFramePr>
        <p:xfrm>
          <a:off x="179512" y="2231144"/>
          <a:ext cx="3351212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Visio" r:id="rId3" imgW="3466346" imgH="2965950" progId="Visio.Drawing.11">
                  <p:embed/>
                </p:oleObj>
              </mc:Choice>
              <mc:Fallback>
                <p:oleObj name="Visio" r:id="rId3" imgW="3466346" imgH="296595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31144"/>
                        <a:ext cx="3351212" cy="287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greda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35896" y="2699628"/>
                <a:ext cx="5466561" cy="1465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𝐷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r-Latn-RS" b="0" i="1" smtClean="0"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40</m:t>
                                    </m:r>
                                  </m:num>
                                  <m:den>
                                    <m: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=10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𝑛𝑒𝑚𝑎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𝑗𝑒𝑟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𝑗𝑒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𝑙𝑖𝑛𝑖𝑗𝑠𝑘𝑖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𝑒𝑙𝑒𝑚𝑒𝑛𝑡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(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𝑔𝑟𝑒𝑑𝑎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1,25∙</m:t>
                                </m:r>
                                <m:sSub>
                                  <m:sSub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𝑚𝑖𝑛</m:t>
                                    </m:r>
                                  </m:sub>
                                </m:sSub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=1,25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3,63=4,54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699628"/>
                <a:ext cx="5466561" cy="146546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2123564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BAB 87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707904" y="4297087"/>
                <a:ext cx="5256584" cy="6347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40−2∙2,5−2∙1,0−7∙</m:t>
                          </m:r>
                          <m:r>
                            <m:rPr>
                              <m:nor/>
                            </m:rPr>
                            <a:rPr lang="sr-Latn-RS" dirty="0"/>
                            <m:t>1,6</m:t>
                          </m:r>
                          <m:r>
                            <m:rPr>
                              <m:nor/>
                            </m:rPr>
                            <a:rPr lang="en-US" dirty="0"/>
                            <m:t> 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=3,63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297087"/>
                <a:ext cx="5256584" cy="63478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995936" y="5363924"/>
                <a:ext cx="471475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𝒇𝒓𝒂𝒌𝒄𝒊𝒋𝒆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5363924"/>
                <a:ext cx="4714752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06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podsetnik</a:t>
            </a:r>
            <a:endParaRPr lang="en-US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31800" y="1190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04746" y="1527441"/>
            <a:ext cx="2911503" cy="30536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>
            <a:normAutofit/>
          </a:bodyPr>
          <a:lstStyle/>
          <a:p>
            <a:pPr algn="just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sr-Latn-RS" sz="2200" b="1" dirty="0"/>
              <a:t>Referentne krive</a:t>
            </a:r>
            <a:r>
              <a:rPr lang="sr-Latn-RS" sz="2200" dirty="0" smtClean="0"/>
              <a:t>:</a:t>
            </a:r>
          </a:p>
          <a:p>
            <a:pPr marL="450850" lvl="1" indent="-269875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</a:pPr>
            <a:endParaRPr lang="sr-Latn-RS" sz="2200" dirty="0" smtClean="0"/>
          </a:p>
          <a:p>
            <a:pPr marL="450850" lvl="1" indent="-269875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</a:pPr>
            <a:r>
              <a:rPr lang="sr-Latn-RS" sz="2200" dirty="0" smtClean="0"/>
              <a:t>Fulerova kriva:</a:t>
            </a:r>
          </a:p>
          <a:p>
            <a:pPr marL="180975" lvl="1">
              <a:spcBef>
                <a:spcPct val="20000"/>
              </a:spcBef>
              <a:buClr>
                <a:schemeClr val="tx2"/>
              </a:buClr>
              <a:buSzPct val="70000"/>
            </a:pPr>
            <a:endParaRPr lang="sr-Latn-RS" sz="2200" dirty="0" smtClean="0"/>
          </a:p>
          <a:p>
            <a:pPr marL="450850" lvl="1" indent="-269875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</a:pPr>
            <a:endParaRPr lang="sr-Latn-RS" sz="2200" dirty="0"/>
          </a:p>
          <a:p>
            <a:pPr marL="450850" lvl="1" indent="-269875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</a:pPr>
            <a:r>
              <a:rPr lang="sr-Latn-RS" sz="2200" dirty="0" smtClean="0"/>
              <a:t>EMPA kriva:</a:t>
            </a:r>
            <a:endParaRPr lang="sr-Latn-R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788358" y="1945704"/>
                <a:ext cx="1773049" cy="10926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=100</m:t>
                      </m:r>
                      <m:rad>
                        <m:radPr>
                          <m:degHide m:val="on"/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sr-Latn-RS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r-Latn-RS" sz="2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b="0" i="1" smtClean="0"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sr-Latn-RS" sz="2200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𝐷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358" y="1945704"/>
                <a:ext cx="1773049" cy="109267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760833" y="3169840"/>
                <a:ext cx="2638992" cy="119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𝑌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=50</m:t>
                      </m:r>
                      <m:d>
                        <m:d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sr-Latn-RS" sz="22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r-Latn-RS" sz="22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i="1"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sr-Latn-RS" sz="22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sr-Latn-RS" sz="2200" i="1">
                                  <a:latin typeface="Cambria Math"/>
                                </a:rPr>
                                <m:t>𝐷</m:t>
                              </m:r>
                            </m:den>
                          </m:f>
                          <m:r>
                            <a:rPr lang="sr-Latn-RS" sz="22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sr-Latn-RS" sz="22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sr-Latn-RS" sz="22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sr-Latn-RS" sz="22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sr-Latn-RS" sz="2200" i="1">
                                          <a:latin typeface="Cambria Math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sr-Latn-RS" sz="22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sr-Latn-RS" sz="2200" i="1">
                                      <a:latin typeface="Cambria Math"/>
                                    </a:rPr>
                                    <m:t>𝐷</m:t>
                                  </m:r>
                                </m:den>
                              </m:f>
                            </m:e>
                          </m:rad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833" y="3169840"/>
                <a:ext cx="2638992" cy="11952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204746" y="4615144"/>
            <a:ext cx="8759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sr-Latn-CS" dirty="0"/>
              <a:t>Granične krive za granulometrijski sastav mešavine agregata za </a:t>
            </a:r>
            <a:r>
              <a:rPr lang="sr-Latn-CS" dirty="0" smtClean="0"/>
              <a:t>beton Dmax=16mm </a:t>
            </a:r>
            <a:endParaRPr lang="en-US" dirty="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394618"/>
              </p:ext>
            </p:extLst>
          </p:nvPr>
        </p:nvGraphicFramePr>
        <p:xfrm>
          <a:off x="204746" y="5056484"/>
          <a:ext cx="8759741" cy="15408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53108"/>
                <a:gridCol w="959955"/>
                <a:gridCol w="868645"/>
                <a:gridCol w="756911"/>
                <a:gridCol w="756911"/>
                <a:gridCol w="756911"/>
                <a:gridCol w="796559"/>
                <a:gridCol w="868645"/>
                <a:gridCol w="871048"/>
                <a:gridCol w="871048"/>
              </a:tblGrid>
              <a:tr h="25635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Frakcija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Ordinate Y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(%) za pojedine otvore sita d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8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0.125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0.25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1.0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2.0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4.0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8.0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16.0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31.5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1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76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74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greda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1988840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rešetke (Er=1,4)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229126" y="4509120"/>
                <a:ext cx="37799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𝐷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=1,4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1,25=1,75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126" y="4509120"/>
                <a:ext cx="3779912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043380" y="5854697"/>
                <a:ext cx="44903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𝟕𝟓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𝟏𝟔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𝒇𝒓𝒂𝒌𝒄𝒊𝒋𝒆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380" y="5854697"/>
                <a:ext cx="4490332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499679"/>
              </p:ext>
            </p:extLst>
          </p:nvPr>
        </p:nvGraphicFramePr>
        <p:xfrm>
          <a:off x="2771800" y="2241764"/>
          <a:ext cx="267335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Visio" r:id="rId7" imgW="2644061" imgH="2461590" progId="Visio.Drawing.11">
                  <p:embed/>
                </p:oleObj>
              </mc:Choice>
              <mc:Fallback>
                <p:oleObj name="Visio" r:id="rId7" imgW="2644061" imgH="24615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1800" y="2241764"/>
                        <a:ext cx="2673350" cy="271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301134" y="2790220"/>
                <a:ext cx="1800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𝑎</m:t>
                      </m:r>
                      <m:d>
                        <m:d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sr-Latn-R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sr-Latn-RS" i="1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</m:sub>
                          </m:sSub>
                        </m:e>
                      </m:d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=3,63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2790220"/>
                <a:ext cx="1800200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301134" y="3115388"/>
                <a:ext cx="3096344" cy="610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10−2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1,0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−1,0=8,0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3115388"/>
                <a:ext cx="3096344" cy="610936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301134" y="3711509"/>
                <a:ext cx="3816424" cy="657488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sr-Latn-RS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sr-Latn-R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r>
                        <a:rPr lang="sr-Latn-RS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3,63</m:t>
                          </m:r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8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sr-Latn-R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/>
                                </a:rPr>
                                <m:t>3,63</m:t>
                              </m:r>
                              <m:r>
                                <a:rPr lang="sr-Latn-RS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8</m:t>
                              </m:r>
                            </m:e>
                          </m:d>
                        </m:den>
                      </m:f>
                      <m:r>
                        <a:rPr lang="sr-Latn-RS" b="0" i="1" smtClean="0">
                          <a:latin typeface="Cambria Math"/>
                        </a:rPr>
                        <m:t>=1,25</m:t>
                      </m:r>
                      <m:r>
                        <a:rPr lang="sr-Latn-RS" b="0" i="1" smtClean="0">
                          <a:latin typeface="Cambria Math"/>
                        </a:rPr>
                        <m:t>𝑐𝑚</m:t>
                      </m:r>
                    </m:oMath>
                  </m:oMathPara>
                </a14:m>
                <a:endParaRPr lang="sr-Latn-RS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3711509"/>
                <a:ext cx="3816424" cy="657488"/>
              </a:xfrm>
              <a:prstGeom prst="rect">
                <a:avLst/>
              </a:prstGeom>
              <a:blipFill rotWithShape="1">
                <a:blip r:embed="rId11"/>
                <a:stretch>
                  <a:fillRect l="-1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138197"/>
              </p:ext>
            </p:extLst>
          </p:nvPr>
        </p:nvGraphicFramePr>
        <p:xfrm>
          <a:off x="179388" y="2230438"/>
          <a:ext cx="3351212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Visio" r:id="rId12" imgW="3466346" imgH="2965950" progId="Visio.Drawing.11">
                  <p:embed/>
                </p:oleObj>
              </mc:Choice>
              <mc:Fallback>
                <p:oleObj name="Visio" r:id="rId12" imgW="3466346" imgH="296595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230438"/>
                        <a:ext cx="3351212" cy="287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41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stub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35896" y="2699628"/>
                <a:ext cx="5466561" cy="1465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𝐷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r-Latn-RS" b="0" i="1" smtClean="0"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40</m:t>
                                    </m:r>
                                  </m:num>
                                  <m:den>
                                    <m: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=10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𝑛𝑒𝑚𝑎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𝑗𝑒𝑟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𝑗𝑒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𝑙𝑖𝑛𝑖𝑗𝑠𝑘𝑖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𝑒𝑙𝑒𝑚𝑒𝑛𝑡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 (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𝑔𝑟𝑒𝑑𝑎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1,25∙</m:t>
                                </m:r>
                                <m:sSub>
                                  <m:sSub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𝑚𝑖𝑛</m:t>
                                    </m:r>
                                  </m:sub>
                                </m:sSub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=1,25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12,5=15,625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699628"/>
                <a:ext cx="5466561" cy="14654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2123564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BAB 87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181169" y="4869160"/>
                <a:ext cx="595952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𝟏𝟎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sr-Latn-RS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𝟒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𝒇𝒓𝒂𝒌𝒄𝒊𝒋𝒆</m:t>
                          </m:r>
                        </m:e>
                      </m:d>
                    </m:oMath>
                  </m:oMathPara>
                </a14:m>
                <a:endParaRPr lang="sr-Latn-RS" b="1" dirty="0" smtClean="0">
                  <a:ea typeface="Cambria Math"/>
                </a:endParaRPr>
              </a:p>
              <a:p>
                <a:r>
                  <a:rPr lang="sr-Latn-RS" b="1" dirty="0" smtClean="0"/>
                  <a:t>Može i 5 frakcija </a:t>
                </a:r>
                <a:r>
                  <a:rPr lang="sr-Latn-RS" b="1" dirty="0"/>
                  <a:t>(D=63mm)</a:t>
                </a:r>
                <a:r>
                  <a:rPr lang="sr-Latn-RS" b="1" dirty="0" smtClean="0"/>
                  <a:t> ali je uobičajeno 4 frakcije</a:t>
                </a:r>
                <a:endParaRPr lang="en-US" b="1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169" y="4869160"/>
                <a:ext cx="5959523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921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120098"/>
              </p:ext>
            </p:extLst>
          </p:nvPr>
        </p:nvGraphicFramePr>
        <p:xfrm>
          <a:off x="396875" y="2114550"/>
          <a:ext cx="2955925" cy="263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Visio" r:id="rId5" imgW="3130571" imgH="2714040" progId="Visio.Drawing.11">
                  <p:embed/>
                </p:oleObj>
              </mc:Choice>
              <mc:Fallback>
                <p:oleObj name="Visio" r:id="rId5" imgW="3130571" imgH="2714040" progId="Visio.Drawing.11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114550"/>
                        <a:ext cx="2955925" cy="263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823036"/>
              </p:ext>
            </p:extLst>
          </p:nvPr>
        </p:nvGraphicFramePr>
        <p:xfrm>
          <a:off x="827584" y="4725144"/>
          <a:ext cx="1414399" cy="1802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Visio" r:id="rId7" imgW="798243" imgH="1043820" progId="Visio.Drawing.11">
                  <p:embed/>
                </p:oleObj>
              </mc:Choice>
              <mc:Fallback>
                <p:oleObj name="Visio" r:id="rId7" imgW="798243" imgH="104382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584" y="4725144"/>
                        <a:ext cx="1414399" cy="1802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804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stub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2123564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zida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667930"/>
              </p:ext>
            </p:extLst>
          </p:nvPr>
        </p:nvGraphicFramePr>
        <p:xfrm>
          <a:off x="396875" y="2114550"/>
          <a:ext cx="2955925" cy="263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Visio" r:id="rId3" imgW="3130571" imgH="2714040" progId="Visio.Drawing.11">
                  <p:embed/>
                </p:oleObj>
              </mc:Choice>
              <mc:Fallback>
                <p:oleObj name="Visio" r:id="rId3" imgW="3130571" imgH="27140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114550"/>
                        <a:ext cx="2955925" cy="263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419872" y="3421659"/>
                <a:ext cx="1512168" cy="726353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</a:rPr>
                        <m:t>𝑅</m:t>
                      </m:r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sz="2200" i="1">
                                  <a:latin typeface="Cambria Math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421659"/>
                <a:ext cx="1512168" cy="72635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19872" y="4163040"/>
                <a:ext cx="3744416" cy="43088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</a:rPr>
                        <m:t>𝑉</m:t>
                      </m:r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𝑏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=0,4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∙0,4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1,0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163040"/>
                <a:ext cx="3744416" cy="430887"/>
              </a:xfrm>
              <a:prstGeom prst="rect">
                <a:avLst/>
              </a:prstGeom>
              <a:blipFill rotWithShape="1">
                <a:blip r:embed="rId6"/>
                <a:stretch>
                  <a:fillRect l="-2443"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419872" y="4746327"/>
                <a:ext cx="4896544" cy="43088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𝑏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=0,4</m:t>
                      </m:r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∙0,4</m:t>
                      </m:r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1,0−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746327"/>
                <a:ext cx="4896544" cy="430887"/>
              </a:xfrm>
              <a:prstGeom prst="rect">
                <a:avLst/>
              </a:prstGeom>
              <a:blipFill rotWithShape="1">
                <a:blip r:embed="rId7"/>
                <a:stretch>
                  <a:fillRect l="-1868"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419873" y="5173116"/>
                <a:ext cx="5904656" cy="957185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0" i="1">
                            <a:latin typeface="Cambria Math" pitchFamily="18" charset="0"/>
                            <a:ea typeface="Cambria Math" pitchFamily="18" charset="0"/>
                          </a:rPr>
                          <m:t>𝑉</m:t>
                        </m:r>
                      </m:e>
                      <m:sub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=8</m:t>
                    </m:r>
                    <m:r>
                      <a:rPr lang="sr-Latn-RS" sz="2200" b="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f>
                      <m:fPr>
                        <m:ctrlPr>
                          <a:rPr lang="sr-Latn-RS" sz="2200" i="1" smtClean="0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sr-Latn-RS" sz="2200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sSupPr>
                          <m:e>
                            <m:r>
                              <a:rPr lang="sr-Latn-RS" sz="2200" b="0" i="1" smtClean="0">
                                <a:latin typeface="Cambria Math"/>
                                <a:ea typeface="Cambria Math" pitchFamily="18" charset="0"/>
                              </a:rPr>
                              <m:t>0,016</m:t>
                            </m:r>
                          </m:e>
                          <m:sup>
                            <m:r>
                              <a:rPr lang="sr-Latn-RS" sz="2200" b="0" i="1" smtClean="0">
                                <a:latin typeface="Cambria Math" pitchFamily="18" charset="0"/>
                                <a:ea typeface="Cambria Math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𝜋</m:t>
                        </m:r>
                      </m:num>
                      <m:den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4</m:t>
                        </m:r>
                      </m:den>
                    </m:f>
                    <m:r>
                      <a:rPr lang="sr-Latn-RS" sz="2200" b="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1,0+11</m:t>
                    </m:r>
                    <m:r>
                      <a:rPr lang="sr-Latn-RS" sz="2200" b="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f>
                      <m:fPr>
                        <m:ctrlPr>
                          <a:rPr lang="sr-Latn-RS" sz="22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sr-Latn-RS" sz="2200" i="1">
                                <a:latin typeface="Cambria Math"/>
                                <a:ea typeface="Cambria Math" pitchFamily="18" charset="0"/>
                              </a:rPr>
                            </m:ctrlPr>
                          </m:sSupPr>
                          <m:e>
                            <m:r>
                              <a:rPr lang="sr-Latn-RS" sz="2200" b="0" i="1" smtClean="0">
                                <a:latin typeface="Cambria Math"/>
                                <a:ea typeface="Cambria Math" pitchFamily="18" charset="0"/>
                              </a:rPr>
                              <m:t>0,01</m:t>
                            </m:r>
                          </m:e>
                          <m:sup>
                            <m:r>
                              <a:rPr lang="sr-Latn-RS" sz="2200" b="0" i="1">
                                <a:latin typeface="Cambria Math" pitchFamily="18" charset="0"/>
                                <a:ea typeface="Cambria Math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sr-Latn-RS" sz="2200" b="0" i="1">
                            <a:latin typeface="Cambria Math" pitchFamily="18" charset="0"/>
                            <a:ea typeface="Cambria Math" pitchFamily="18" charset="0"/>
                          </a:rPr>
                          <m:t>𝜋</m:t>
                        </m:r>
                      </m:num>
                      <m:den>
                        <m:r>
                          <a:rPr lang="sr-Latn-RS" sz="2200" b="0" i="1">
                            <a:latin typeface="Cambria Math" pitchFamily="18" charset="0"/>
                            <a:ea typeface="Cambria Math" pitchFamily="18" charset="0"/>
                          </a:rPr>
                          <m:t>4</m:t>
                        </m:r>
                      </m:den>
                    </m:f>
                    <m:r>
                      <a:rPr lang="sr-Latn-RS" sz="2200" b="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d>
                      <m:dPr>
                        <m:ctrlPr>
                          <a:rPr lang="sr-Latn-RS" sz="2200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  <m:r>
                          <a:rPr lang="sr-Latn-RS" sz="2200" b="0" i="1" smtClean="0">
                            <a:latin typeface="Cambria Math"/>
                            <a:ea typeface="Cambria Math" pitchFamily="18" charset="0"/>
                          </a:rPr>
                          <m:t>,</m:t>
                        </m:r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95+1</m:t>
                        </m:r>
                        <m:r>
                          <a:rPr lang="sr-Latn-RS" sz="2200" b="0" i="1" smtClean="0">
                            <a:latin typeface="Cambria Math"/>
                            <a:ea typeface="Cambria Math" pitchFamily="18" charset="0"/>
                          </a:rPr>
                          <m:t>,</m:t>
                        </m:r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  <m:r>
                          <a:rPr lang="sr-Latn-RS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=  </m:t>
                    </m:r>
                    <m:r>
                      <a:rPr lang="sr-Latn-RS" sz="2200" b="0" i="1" smtClean="0">
                        <a:latin typeface="Cambria Math"/>
                        <a:ea typeface="Cambria Math" pitchFamily="18" charset="0"/>
                      </a:rPr>
                      <m:t>   </m:t>
                    </m:r>
                    <m:r>
                      <a:rPr lang="sr-Latn-RS" sz="2200" b="0" i="1" smtClean="0">
                        <a:latin typeface="Cambria Math"/>
                        <a:ea typeface="Cambria Math" pitchFamily="18" charset="0"/>
                      </a:rPr>
                      <m:t>  </m:t>
                    </m:r>
                    <m:r>
                      <a:rPr lang="sr-Latn-RS" sz="2200" b="0" i="1" smtClean="0">
                        <a:latin typeface="Cambria Math"/>
                        <a:ea typeface="Cambria Math" pitchFamily="18" charset="0"/>
                      </a:rPr>
                      <m:t> 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=4,3299∙</m:t>
                    </m:r>
                    <m:sSup>
                      <m:sSupPr>
                        <m:ctrlPr>
                          <a:rPr lang="sr-Latn-RS" sz="2200" i="1" smtClean="0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10</m:t>
                        </m:r>
                      </m:e>
                      <m:sup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sr-Latn-RS" sz="2200" i="1" dirty="0">
                    <a:latin typeface="Cambria Math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r-Latn-RS" sz="2200" i="1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𝑚</m:t>
                        </m:r>
                      </m:e>
                      <m:sup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200" i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3" y="5173116"/>
                <a:ext cx="5904656" cy="95718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19873" y="6159283"/>
                <a:ext cx="5256583" cy="43088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𝑏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=0,16−4,3299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−3</m:t>
                          </m:r>
                        </m:sup>
                      </m:sSup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=0,1557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p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3" y="6159283"/>
                <a:ext cx="5256583" cy="430887"/>
              </a:xfrm>
              <a:prstGeom prst="rect">
                <a:avLst/>
              </a:prstGeom>
              <a:blipFill rotWithShape="1">
                <a:blip r:embed="rId9"/>
                <a:stretch>
                  <a:fillRect l="-1740"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419872" y="2636912"/>
                <a:ext cx="5724128" cy="723981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𝑧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636912"/>
                <a:ext cx="5724128" cy="72398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394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stub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2123564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zida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397899"/>
              </p:ext>
            </p:extLst>
          </p:nvPr>
        </p:nvGraphicFramePr>
        <p:xfrm>
          <a:off x="396875" y="2114550"/>
          <a:ext cx="2955925" cy="263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Visio" r:id="rId3" imgW="3130571" imgH="2714040" progId="Visio.Drawing.11">
                  <p:embed/>
                </p:oleObj>
              </mc:Choice>
              <mc:Fallback>
                <p:oleObj name="Visio" r:id="rId3" imgW="3130571" imgH="27140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114550"/>
                        <a:ext cx="2955925" cy="263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419872" y="3478361"/>
                <a:ext cx="3672408" cy="793359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𝑅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  <a:ea typeface="Cambria Math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  <a:ea typeface="Cambria Math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𝑆</m:t>
                          </m:r>
                        </m:den>
                      </m:f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0,1557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3,251</m:t>
                          </m:r>
                        </m:den>
                      </m:f>
                      <m:r>
                        <a:rPr lang="sr-Latn-RS" sz="2200" i="1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0,0479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𝑚</m:t>
                      </m:r>
                    </m:oMath>
                  </m:oMathPara>
                </a14:m>
                <a:endParaRPr lang="en-US" sz="2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478361"/>
                <a:ext cx="3672408" cy="79335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19872" y="4219742"/>
                <a:ext cx="5724128" cy="723981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𝑧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→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sr-Latn-RS" sz="2200" i="1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=0,9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∙0,0479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=0,043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219742"/>
                <a:ext cx="5724128" cy="72398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168802" y="5282758"/>
                <a:ext cx="595952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𝟒𝟑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sr-Latn-RS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𝟒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𝒇𝒓𝒂𝒌𝒄𝒊𝒋𝒆</m:t>
                          </m:r>
                        </m:e>
                      </m:d>
                    </m:oMath>
                  </m:oMathPara>
                </a14:m>
                <a:endParaRPr lang="sr-Latn-RS" b="1" dirty="0" smtClean="0">
                  <a:ea typeface="Cambria Math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802" y="5282758"/>
                <a:ext cx="5959523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419871" y="2708920"/>
                <a:ext cx="5708453" cy="769441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sr-Latn-RS" sz="2200" i="1" smtClean="0">
                        <a:latin typeface="Cambria Math" pitchFamily="18" charset="0"/>
                        <a:ea typeface="Cambria Math" pitchFamily="18" charset="0"/>
                      </a:rPr>
                      <m:t>𝑆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=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8∙</m:t>
                    </m:r>
                    <m:r>
                      <a:rPr lang="sr-Latn-RS" sz="2200" b="0" i="1" smtClean="0">
                        <a:latin typeface="Cambria Math"/>
                        <a:ea typeface="Cambria Math" pitchFamily="18" charset="0"/>
                      </a:rPr>
                      <m:t>0,016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𝜋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∙1,0+11∙0,01</m:t>
                    </m:r>
                    <m:r>
                      <a:rPr lang="sr-Latn-RS" sz="2200" i="1" smtClean="0">
                        <a:latin typeface="Cambria Math" pitchFamily="18" charset="0"/>
                        <a:ea typeface="Cambria Math" pitchFamily="18" charset="0"/>
                      </a:rPr>
                      <m:t>𝜋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d>
                      <m:dPr>
                        <m:ctrlPr>
                          <a:rPr lang="sr-Latn-RS" sz="2200" b="0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sr-Latn-RS" sz="2200" i="1">
                            <a:latin typeface="Cambria Math" pitchFamily="18" charset="0"/>
                            <a:ea typeface="Cambria Math" pitchFamily="18" charset="0"/>
                          </a:rPr>
                          <m:t>1,</m:t>
                        </m:r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95+1,2</m:t>
                        </m:r>
                      </m:e>
                    </m:d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+</m:t>
                    </m:r>
                  </m:oMath>
                </a14:m>
                <a:r>
                  <a:rPr lang="sr-Latn-RS" sz="2200" dirty="0" smtClean="0">
                    <a:latin typeface="Cambria Math" pitchFamily="18" charset="0"/>
                    <a:ea typeface="Cambria Math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+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4∙0,4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1,0+0,4</m:t>
                    </m:r>
                    <m:r>
                      <a:rPr lang="sr-Latn-RS" sz="2200" i="1">
                        <a:latin typeface="Cambria Math" pitchFamily="18" charset="0"/>
                        <a:ea typeface="Cambria Math" pitchFamily="18" charset="0"/>
                      </a:rPr>
                      <m:t>∙</m:t>
                    </m:r>
                    <m:r>
                      <a:rPr lang="sr-Latn-RS" sz="2200" b="0" i="1" smtClean="0">
                        <a:latin typeface="Cambria Math" pitchFamily="18" charset="0"/>
                        <a:ea typeface="Cambria Math" pitchFamily="18" charset="0"/>
                      </a:rPr>
                      <m:t>0,4=3,251</m:t>
                    </m:r>
                    <m:sSup>
                      <m:sSupPr>
                        <m:ctrlPr>
                          <a:rPr lang="sr-Latn-RS" sz="2200" i="1">
                            <a:latin typeface="Cambria Math"/>
                            <a:ea typeface="Cambria Math" pitchFamily="18" charset="0"/>
                          </a:rPr>
                        </m:ctrlPr>
                      </m:sSupPr>
                      <m:e>
                        <m:r>
                          <a:rPr lang="sr-Latn-RS" sz="2200" i="1">
                            <a:latin typeface="Cambria Math" pitchFamily="18" charset="0"/>
                            <a:ea typeface="Cambria Math" pitchFamily="18" charset="0"/>
                          </a:rPr>
                          <m:t>𝑚</m:t>
                        </m:r>
                      </m:e>
                      <m:sup>
                        <m:r>
                          <a:rPr lang="sr-Latn-RS" sz="2200" b="0" i="1" smtClean="0"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2708920"/>
                <a:ext cx="5708453" cy="769441"/>
              </a:xfrm>
              <a:prstGeom prst="rect">
                <a:avLst/>
              </a:prstGeom>
              <a:blipFill rotWithShape="1">
                <a:blip r:embed="rId8"/>
                <a:stretch>
                  <a:fillRect l="-1603" r="-1603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240487"/>
              </p:ext>
            </p:extLst>
          </p:nvPr>
        </p:nvGraphicFramePr>
        <p:xfrm>
          <a:off x="1043608" y="4893455"/>
          <a:ext cx="1040185" cy="199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Visio" r:id="rId9" imgW="394664" imgH="754650" progId="Visio.Drawing.11">
                  <p:embed/>
                </p:oleObj>
              </mc:Choice>
              <mc:Fallback>
                <p:oleObj name="Visio" r:id="rId9" imgW="394664" imgH="75465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3608" y="4893455"/>
                        <a:ext cx="1040185" cy="1991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own Arrow 7"/>
          <p:cNvSpPr/>
          <p:nvPr/>
        </p:nvSpPr>
        <p:spPr>
          <a:xfrm>
            <a:off x="1530020" y="4750254"/>
            <a:ext cx="179304" cy="361991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6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ploča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491880" y="2699628"/>
                <a:ext cx="5745483" cy="1465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𝐷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r-Latn-RS" b="0" i="1" smtClean="0"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m:rPr>
                                    <m:brk m:alnAt="7"/>
                                  </m:rP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𝑛𝑒𝑚𝑎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𝑗𝑒𝑟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𝑗𝑒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𝑝𝑜𝑣𝑟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š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𝑖𝑛𝑠𝑘𝑖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 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𝑒𝑙𝑒𝑚𝑒𝑛𝑡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 (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𝑝𝑙𝑜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č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40</m:t>
                                    </m:r>
                                  </m:num>
                                  <m:den>
                                    <m: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=13,3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1,25∙</m:t>
                                </m:r>
                                <m:sSub>
                                  <m:sSub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𝑚𝑖𝑛</m:t>
                                    </m:r>
                                  </m:sub>
                                </m:sSub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=1,25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6,8=8,5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2699628"/>
                <a:ext cx="5745483" cy="14654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2"/>
          <p:cNvSpPr txBox="1">
            <a:spLocks/>
          </p:cNvSpPr>
          <p:nvPr/>
        </p:nvSpPr>
        <p:spPr>
          <a:xfrm>
            <a:off x="3779912" y="2123564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BAB 87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563888" y="5302949"/>
                <a:ext cx="595952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𝟖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sr-Latn-RS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𝟒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𝒇𝒓𝒂𝒌𝒄𝒊𝒋𝒆</m:t>
                          </m:r>
                        </m:e>
                      </m:d>
                    </m:oMath>
                  </m:oMathPara>
                </a14:m>
                <a:endParaRPr lang="sr-Latn-RS" b="1" dirty="0" smtClean="0">
                  <a:ea typeface="Cambria Math"/>
                </a:endParaRPr>
              </a:p>
              <a:p>
                <a:r>
                  <a:rPr lang="sr-Latn-RS" b="1" dirty="0" smtClean="0"/>
                  <a:t>Može i 5 frakcija </a:t>
                </a:r>
                <a:r>
                  <a:rPr lang="sr-Latn-RS" b="1" dirty="0"/>
                  <a:t>(D=63mm)</a:t>
                </a:r>
                <a:r>
                  <a:rPr lang="sr-Latn-RS" b="1" dirty="0" smtClean="0"/>
                  <a:t> ali je uobičajeno 4 frakcije</a:t>
                </a:r>
                <a:endParaRPr lang="en-US" b="1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5302949"/>
                <a:ext cx="5959523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921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3707904" y="4509120"/>
                <a:ext cx="5256584" cy="616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15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0,8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0,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=6,8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09120"/>
                <a:ext cx="5256584" cy="61651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854026"/>
              </p:ext>
            </p:extLst>
          </p:nvPr>
        </p:nvGraphicFramePr>
        <p:xfrm>
          <a:off x="179512" y="2217729"/>
          <a:ext cx="3168352" cy="452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Visio" r:id="rId6" imgW="2533847" imgH="3619890" progId="Visio.Drawing.11">
                  <p:embed/>
                </p:oleObj>
              </mc:Choice>
              <mc:Fallback>
                <p:oleObj name="Visio" r:id="rId6" imgW="2533847" imgH="36198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512" y="2217729"/>
                        <a:ext cx="3168352" cy="452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226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3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ploča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779912" y="1988840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rešetke (Er=1,4)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5229126" y="4509120"/>
                <a:ext cx="387937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𝐷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=1,4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1,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7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=2,89 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126" y="4509120"/>
                <a:ext cx="3879378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908418" y="5854697"/>
                <a:ext cx="44903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𝟖𝟗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𝟏𝟔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𝒇𝒓𝒂𝒌𝒄𝒊𝒋𝒆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8418" y="5854697"/>
                <a:ext cx="4490332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742737"/>
              </p:ext>
            </p:extLst>
          </p:nvPr>
        </p:nvGraphicFramePr>
        <p:xfrm>
          <a:off x="2771800" y="2241764"/>
          <a:ext cx="267335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Visio" r:id="rId7" imgW="2644061" imgH="2461590" progId="Visio.Drawing.11">
                  <p:embed/>
                </p:oleObj>
              </mc:Choice>
              <mc:Fallback>
                <p:oleObj name="Visio" r:id="rId7" imgW="2644061" imgH="24615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1800" y="2241764"/>
                        <a:ext cx="2673350" cy="271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301134" y="2790220"/>
                <a:ext cx="1800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(</m:t>
                      </m:r>
                      <m:sSub>
                        <m:sSub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)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=6,8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2790220"/>
                <a:ext cx="1800200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5301134" y="3115388"/>
                <a:ext cx="309634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(</m:t>
                      </m:r>
                      <m:sSub>
                        <m:sSub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)=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6,8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3115388"/>
                <a:ext cx="3096344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301134" y="3711509"/>
                <a:ext cx="3707904" cy="66742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sr-Latn-RS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</a:rPr>
                            <m:t>2(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+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sr-Latn-RS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6,8</m:t>
                          </m:r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6,8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</a:rPr>
                            <m:t>2(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6,8</m:t>
                          </m:r>
                          <m:r>
                            <a:rPr lang="sr-Latn-RS" i="1">
                              <a:latin typeface="Cambria Math"/>
                            </a:rPr>
                            <m:t>+</m:t>
                          </m:r>
                          <m:r>
                            <a:rPr lang="sr-Latn-RS" b="0" i="1" smtClean="0">
                              <a:latin typeface="Cambria Math"/>
                            </a:rPr>
                            <m:t>6,8</m:t>
                          </m:r>
                          <m:r>
                            <a:rPr lang="sr-Latn-RS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</a:rPr>
                        <m:t>=1,7</m:t>
                      </m:r>
                      <m:r>
                        <a:rPr lang="sr-Latn-RS" b="0" i="1" smtClean="0">
                          <a:latin typeface="Cambria Math"/>
                        </a:rPr>
                        <m:t>𝑐𝑚</m:t>
                      </m:r>
                    </m:oMath>
                  </m:oMathPara>
                </a14:m>
                <a:endParaRPr lang="sr-Latn-RS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134" y="3711509"/>
                <a:ext cx="3707904" cy="667427"/>
              </a:xfrm>
              <a:prstGeom prst="rect">
                <a:avLst/>
              </a:prstGeom>
              <a:blipFill rotWithShape="1">
                <a:blip r:embed="rId11"/>
                <a:stretch>
                  <a:fillRect l="-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854026"/>
              </p:ext>
            </p:extLst>
          </p:nvPr>
        </p:nvGraphicFramePr>
        <p:xfrm>
          <a:off x="179388" y="2217738"/>
          <a:ext cx="3168650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Visio" r:id="rId12" imgW="2533847" imgH="3619890" progId="Visio.Drawing.11">
                  <p:embed/>
                </p:oleObj>
              </mc:Choice>
              <mc:Fallback>
                <p:oleObj name="Visio" r:id="rId12" imgW="2533847" imgH="361989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217738"/>
                        <a:ext cx="3168650" cy="452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859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1944216"/>
          </a:xfrm>
        </p:spPr>
        <p:txBody>
          <a:bodyPr vert="horz">
            <a:noAutofit/>
          </a:bodyPr>
          <a:lstStyle/>
          <a:p>
            <a:pPr marL="0" indent="0" algn="just">
              <a:buNone/>
            </a:pPr>
            <a:r>
              <a:rPr lang="en-US" sz="2200" dirty="0" err="1">
                <a:solidFill>
                  <a:schemeClr val="tx1"/>
                </a:solidFill>
              </a:rPr>
              <a:t>Za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jednu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montažnu</a:t>
            </a:r>
            <a:r>
              <a:rPr lang="en-US" sz="2200" dirty="0">
                <a:solidFill>
                  <a:schemeClr val="tx1"/>
                </a:solidFill>
              </a:rPr>
              <a:t> AB </a:t>
            </a:r>
            <a:r>
              <a:rPr lang="en-US" sz="2200" dirty="0" err="1">
                <a:solidFill>
                  <a:schemeClr val="tx1"/>
                </a:solidFill>
              </a:rPr>
              <a:t>ošupljenu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ploču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dužine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8.</a:t>
            </a:r>
            <a:r>
              <a:rPr lang="sr-Latn-RS" sz="2200" dirty="0" smtClean="0">
                <a:solidFill>
                  <a:schemeClr val="tx1"/>
                </a:solidFill>
              </a:rPr>
              <a:t>0</a:t>
            </a:r>
            <a:r>
              <a:rPr lang="en-US" sz="2200" dirty="0" smtClean="0">
                <a:solidFill>
                  <a:schemeClr val="tx1"/>
                </a:solidFill>
              </a:rPr>
              <a:t>0m</a:t>
            </a:r>
            <a:r>
              <a:rPr lang="en-US" sz="2200" dirty="0">
                <a:solidFill>
                  <a:schemeClr val="tx1"/>
                </a:solidFill>
              </a:rPr>
              <a:t>, </a:t>
            </a:r>
            <a:r>
              <a:rPr lang="en-US" sz="2200" dirty="0" err="1">
                <a:solidFill>
                  <a:schemeClr val="tx1"/>
                </a:solidFill>
              </a:rPr>
              <a:t>čiji</a:t>
            </a:r>
            <a:r>
              <a:rPr lang="en-US" sz="2200" dirty="0">
                <a:solidFill>
                  <a:schemeClr val="tx1"/>
                </a:solidFill>
              </a:rPr>
              <a:t> je </a:t>
            </a:r>
            <a:r>
              <a:rPr lang="sr-Latn-RS" sz="2200" dirty="0" smtClean="0">
                <a:solidFill>
                  <a:schemeClr val="tx1"/>
                </a:solidFill>
              </a:rPr>
              <a:t>p</a:t>
            </a:r>
            <a:r>
              <a:rPr lang="en-US" sz="2200" dirty="0" err="1" smtClean="0">
                <a:solidFill>
                  <a:schemeClr val="tx1"/>
                </a:solidFill>
              </a:rPr>
              <a:t>oprečni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presek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prikazan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na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skici</a:t>
            </a:r>
            <a:r>
              <a:rPr lang="en-US" sz="2200" dirty="0">
                <a:solidFill>
                  <a:schemeClr val="tx1"/>
                </a:solidFill>
              </a:rPr>
              <a:t>, </a:t>
            </a:r>
            <a:r>
              <a:rPr lang="en-US" sz="2200" dirty="0" err="1">
                <a:solidFill>
                  <a:schemeClr val="tx1"/>
                </a:solidFill>
              </a:rPr>
              <a:t>sračunati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nominalno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najkrupnije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zrno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agregata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za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spravljanje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betona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prema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odredbama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Pravilnika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BAB87</a:t>
            </a:r>
            <a:r>
              <a:rPr lang="sr-Latn-RS" sz="2200" dirty="0" smtClean="0">
                <a:solidFill>
                  <a:schemeClr val="tx1"/>
                </a:solidFill>
              </a:rPr>
              <a:t>, </a:t>
            </a:r>
            <a:r>
              <a:rPr lang="en-US" sz="2200" dirty="0" err="1" smtClean="0">
                <a:solidFill>
                  <a:schemeClr val="tx1"/>
                </a:solidFill>
              </a:rPr>
              <a:t>na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osnovu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efekta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rešetke</a:t>
            </a:r>
            <a:r>
              <a:rPr lang="en-US" sz="2200" dirty="0">
                <a:solidFill>
                  <a:schemeClr val="tx1"/>
                </a:solidFill>
              </a:rPr>
              <a:t> (</a:t>
            </a:r>
            <a:r>
              <a:rPr lang="en-US" sz="2200" dirty="0" err="1">
                <a:solidFill>
                  <a:schemeClr val="tx1"/>
                </a:solidFill>
              </a:rPr>
              <a:t>Er</a:t>
            </a:r>
            <a:r>
              <a:rPr lang="en-US" sz="2200" dirty="0">
                <a:solidFill>
                  <a:schemeClr val="tx1"/>
                </a:solidFill>
              </a:rPr>
              <a:t>=1.3) </a:t>
            </a:r>
            <a:r>
              <a:rPr lang="en-US" sz="2200" dirty="0" err="1">
                <a:solidFill>
                  <a:schemeClr val="tx1"/>
                </a:solidFill>
              </a:rPr>
              <a:t>i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efekta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zida</a:t>
            </a:r>
            <a:r>
              <a:rPr lang="en-US" sz="2200" dirty="0">
                <a:solidFill>
                  <a:schemeClr val="tx1"/>
                </a:solidFill>
              </a:rPr>
              <a:t> (</a:t>
            </a:r>
            <a:r>
              <a:rPr lang="en-US" sz="2200" dirty="0" err="1">
                <a:solidFill>
                  <a:schemeClr val="tx1"/>
                </a:solidFill>
              </a:rPr>
              <a:t>Ez</a:t>
            </a:r>
            <a:r>
              <a:rPr lang="en-US" sz="2200" dirty="0">
                <a:solidFill>
                  <a:schemeClr val="tx1"/>
                </a:solidFill>
              </a:rPr>
              <a:t>=0,9), a </a:t>
            </a:r>
            <a:r>
              <a:rPr lang="en-US" sz="2200" dirty="0" err="1">
                <a:solidFill>
                  <a:schemeClr val="tx1"/>
                </a:solidFill>
              </a:rPr>
              <a:t>zatim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definisati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potreban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broj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frakcija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agregata</a:t>
            </a:r>
            <a:r>
              <a:rPr lang="en-US" sz="2200" dirty="0" smtClean="0">
                <a:solidFill>
                  <a:schemeClr val="tx1"/>
                </a:solidFill>
              </a:rPr>
              <a:t>.</a:t>
            </a:r>
            <a:r>
              <a:rPr lang="sr-Latn-RS" sz="2200" dirty="0" smtClean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Dimenzije</a:t>
            </a:r>
            <a:r>
              <a:rPr lang="en-US" sz="2200" dirty="0">
                <a:solidFill>
                  <a:schemeClr val="tx1"/>
                </a:solidFill>
              </a:rPr>
              <a:t> armature </a:t>
            </a:r>
            <a:r>
              <a:rPr lang="en-US" sz="2200" dirty="0" err="1">
                <a:solidFill>
                  <a:schemeClr val="tx1"/>
                </a:solidFill>
              </a:rPr>
              <a:t>su</a:t>
            </a:r>
            <a:r>
              <a:rPr lang="en-US" sz="2200" dirty="0">
                <a:solidFill>
                  <a:schemeClr val="tx1"/>
                </a:solidFill>
              </a:rPr>
              <a:t> date u </a:t>
            </a:r>
            <a:r>
              <a:rPr lang="en-US" sz="2200" dirty="0" err="1">
                <a:solidFill>
                  <a:schemeClr val="tx1"/>
                </a:solidFill>
              </a:rPr>
              <a:t>tabeli</a:t>
            </a:r>
            <a:r>
              <a:rPr lang="en-US" sz="2200" dirty="0">
                <a:solidFill>
                  <a:schemeClr val="tx1"/>
                </a:solidFill>
              </a:rPr>
              <a:t>.</a:t>
            </a:r>
            <a:endParaRPr lang="sr-Latn-CS" sz="22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044386"/>
              </p:ext>
            </p:extLst>
          </p:nvPr>
        </p:nvGraphicFramePr>
        <p:xfrm>
          <a:off x="36574" y="2996952"/>
          <a:ext cx="5588602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Visio" r:id="rId3" imgW="4070093" imgH="2824200" progId="Visio.Drawing.11">
                  <p:embed/>
                </p:oleObj>
              </mc:Choice>
              <mc:Fallback>
                <p:oleObj name="Visio" r:id="rId3" imgW="4070093" imgH="282420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74" y="2996952"/>
                        <a:ext cx="5588602" cy="3744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62824"/>
              </p:ext>
            </p:extLst>
          </p:nvPr>
        </p:nvGraphicFramePr>
        <p:xfrm>
          <a:off x="5724128" y="3212976"/>
          <a:ext cx="3168351" cy="1854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08923"/>
                <a:gridCol w="712879"/>
                <a:gridCol w="712879"/>
                <a:gridCol w="633670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</a:rPr>
                        <a:t>pozicija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armature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pos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Ø</a:t>
                      </a:r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 (mm)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L (cm)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825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825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Broj šipki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75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4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ploča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779912" y="1988840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Pravilnik BAB 87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428301"/>
              </p:ext>
            </p:extLst>
          </p:nvPr>
        </p:nvGraphicFramePr>
        <p:xfrm>
          <a:off x="304799" y="2413712"/>
          <a:ext cx="3247535" cy="324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Visio" r:id="rId3" imgW="1432515" imgH="1411560" progId="Visio.Drawing.11">
                  <p:embed/>
                </p:oleObj>
              </mc:Choice>
              <mc:Fallback>
                <p:oleObj name="Visio" r:id="rId3" imgW="1432515" imgH="141156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799" y="2413712"/>
                        <a:ext cx="3247535" cy="324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995936" y="4437112"/>
                <a:ext cx="4586961" cy="1465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𝐷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r-Latn-RS" b="0" i="1" smtClean="0"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12,5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3,125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𝑑</m:t>
                                    </m:r>
                                  </m:num>
                                  <m:den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7,5</m:t>
                                    </m:r>
                                  </m:num>
                                  <m:den>
                                    <m:r>
                                      <a:rPr lang="sr-Latn-RS" i="1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=2,5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  <m:mr>
                              <m:e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1,25∙</m:t>
                                </m:r>
                                <m:sSub>
                                  <m:sSubPr>
                                    <m:ctrlP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sr-Latn-RS" b="0" i="1" smtClean="0">
                                        <a:latin typeface="Cambria Math"/>
                                        <a:ea typeface="Cambria Math"/>
                                      </a:rPr>
                                      <m:t>𝑚𝑖𝑛</m:t>
                                    </m:r>
                                  </m:sub>
                                </m:sSub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=1,25</m:t>
                                </m:r>
                                <m:r>
                                  <a:rPr lang="sr-Latn-RS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7,74=9,7</m:t>
                                </m:r>
                                <m:r>
                                  <a:rPr lang="sr-Latn-RS" b="0" i="1" smtClean="0">
                                    <a:latin typeface="Cambria Math"/>
                                    <a:ea typeface="Cambria Math"/>
                                  </a:rPr>
                                  <m:t>𝑐𝑚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4437112"/>
                <a:ext cx="4586961" cy="146585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365005" y="6021288"/>
                <a:ext cx="595952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𝒄𝒎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𝟏𝟔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sr-Latn-RS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𝟑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𝒇𝒓𝒂𝒌𝒄𝒊𝒋𝒆</m:t>
                          </m:r>
                        </m:e>
                      </m:d>
                    </m:oMath>
                  </m:oMathPara>
                </a14:m>
                <a:endParaRPr lang="sr-Latn-RS" b="1" dirty="0" smtClean="0">
                  <a:ea typeface="Cambria Math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005" y="6021288"/>
                <a:ext cx="5959523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779912" y="3573016"/>
                <a:ext cx="5256584" cy="6183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100−2∙1,5−2∙1,0−11∙1,6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=7,74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3573016"/>
                <a:ext cx="5256584" cy="6183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923928" y="2492865"/>
                <a:ext cx="5256584" cy="616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0−</m:t>
                      </m:r>
                      <m:f>
                        <m:f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15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=12,5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sr-Latn-RS" b="0" dirty="0" smtClean="0">
                  <a:ea typeface="Cambria Math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492865"/>
                <a:ext cx="5256584" cy="61651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5652120" y="5013176"/>
            <a:ext cx="208823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14400" y="3035300"/>
            <a:ext cx="793750" cy="2012950"/>
          </a:xfrm>
          <a:prstGeom prst="rect">
            <a:avLst/>
          </a:prstGeom>
          <a:solidFill>
            <a:schemeClr val="bg1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887862" y="3131676"/>
                <a:ext cx="162294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  <m:sub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𝑚𝑖𝑛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=7,5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7862" y="3131676"/>
                <a:ext cx="1622945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1708150" y="3035300"/>
            <a:ext cx="1238250" cy="512154"/>
          </a:xfrm>
          <a:prstGeom prst="rect">
            <a:avLst/>
          </a:prstGeom>
          <a:solidFill>
            <a:schemeClr val="bg1">
              <a:lumMod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914400" y="2396983"/>
            <a:ext cx="793750" cy="400110"/>
            <a:chOff x="914400" y="2396983"/>
            <a:chExt cx="793750" cy="400110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914400" y="2797093"/>
              <a:ext cx="79375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987239" y="2396983"/>
              <a:ext cx="648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RS" sz="2000" dirty="0" smtClean="0"/>
                <a:t>b</a:t>
              </a:r>
              <a:r>
                <a:rPr lang="sr-Latn-RS" sz="2000" baseline="-25000" dirty="0" smtClean="0"/>
                <a:t>min</a:t>
              </a:r>
              <a:endParaRPr lang="en-US" sz="2000" baseline="-25000" dirty="0"/>
            </a:p>
          </p:txBody>
        </p:sp>
      </p:grpSp>
      <p:grpSp>
        <p:nvGrpSpPr>
          <p:cNvPr id="26" name="Group 25"/>
          <p:cNvGrpSpPr/>
          <p:nvPr/>
        </p:nvGrpSpPr>
        <p:grpSpPr>
          <a:xfrm rot="5400000">
            <a:off x="3067754" y="3075710"/>
            <a:ext cx="594502" cy="400110"/>
            <a:chOff x="887882" y="2396983"/>
            <a:chExt cx="820268" cy="400110"/>
          </a:xfrm>
        </p:grpSpPr>
        <p:cxnSp>
          <p:nvCxnSpPr>
            <p:cNvPr id="27" name="Straight Arrow Connector 26"/>
            <p:cNvCxnSpPr/>
            <p:nvPr/>
          </p:nvCxnSpPr>
          <p:spPr>
            <a:xfrm>
              <a:off x="914400" y="2797093"/>
              <a:ext cx="79375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887882" y="2396983"/>
              <a:ext cx="820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RS" sz="2000" dirty="0" smtClean="0"/>
                <a:t>d</a:t>
              </a:r>
              <a:r>
                <a:rPr lang="sr-Latn-RS" sz="2000" baseline="-25000" dirty="0" smtClean="0"/>
                <a:t>min</a:t>
              </a:r>
              <a:endParaRPr lang="en-US" sz="2000" baseline="-250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15616" y="4831060"/>
            <a:ext cx="629634" cy="614164"/>
            <a:chOff x="1115616" y="4831060"/>
            <a:chExt cx="629634" cy="614164"/>
          </a:xfrm>
        </p:grpSpPr>
        <p:grpSp>
          <p:nvGrpSpPr>
            <p:cNvPr id="29" name="Group 28"/>
            <p:cNvGrpSpPr/>
            <p:nvPr/>
          </p:nvGrpSpPr>
          <p:grpSpPr>
            <a:xfrm>
              <a:off x="1115616" y="5045114"/>
              <a:ext cx="629634" cy="400110"/>
              <a:chOff x="821071" y="2704108"/>
              <a:chExt cx="1156752" cy="400110"/>
            </a:xfrm>
          </p:grpSpPr>
          <p:cxnSp>
            <p:nvCxnSpPr>
              <p:cNvPr id="30" name="Straight Arrow Connector 29"/>
              <p:cNvCxnSpPr/>
              <p:nvPr/>
            </p:nvCxnSpPr>
            <p:spPr>
              <a:xfrm>
                <a:off x="914400" y="2797093"/>
                <a:ext cx="79375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/>
              <p:cNvSpPr txBox="1"/>
              <p:nvPr/>
            </p:nvSpPr>
            <p:spPr>
              <a:xfrm>
                <a:off x="821071" y="2704108"/>
                <a:ext cx="11567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r-Latn-RS" sz="2000" dirty="0" smtClean="0"/>
                  <a:t>e</a:t>
                </a:r>
                <a:r>
                  <a:rPr lang="sr-Latn-RS" sz="2000" baseline="-25000" dirty="0" smtClean="0"/>
                  <a:t>min</a:t>
                </a:r>
                <a:endParaRPr lang="en-US" sz="2000" baseline="-25000" dirty="0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1166416" y="4831060"/>
              <a:ext cx="432048" cy="396044"/>
              <a:chOff x="1166416" y="4831060"/>
              <a:chExt cx="432048" cy="792088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1166416" y="4831060"/>
                <a:ext cx="0" cy="7920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598464" y="4831060"/>
                <a:ext cx="0" cy="7920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655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5" grpId="0" animBg="1"/>
      <p:bldP spid="6" grpId="0" animBg="1"/>
      <p:bldP spid="7" grpId="0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4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RS" sz="2200" b="1" dirty="0">
                <a:solidFill>
                  <a:schemeClr val="tx1"/>
                </a:solidFill>
              </a:rPr>
              <a:t>AB ploča</a:t>
            </a:r>
            <a:endParaRPr lang="sr-Latn-CS" sz="2200" b="1" dirty="0">
              <a:solidFill>
                <a:schemeClr val="tx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283968" y="1988840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rešetke (Er=1,4)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4320480" y="4509120"/>
                <a:ext cx="399593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𝐷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l-GR" i="1" smtClean="0">
                          <a:latin typeface="Cambria Math"/>
                          <a:ea typeface="Cambria Math"/>
                        </a:rPr>
                        <m:t>ρ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=1,4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2,71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3,788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0" y="4509120"/>
                <a:ext cx="3995936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4043380" y="5854697"/>
                <a:ext cx="47612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𝟑𝟕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𝟗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(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𝒇𝒓𝒂𝒌𝒄𝒊𝒋𝒆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380" y="5854697"/>
                <a:ext cx="4761240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77699"/>
              </p:ext>
            </p:extLst>
          </p:nvPr>
        </p:nvGraphicFramePr>
        <p:xfrm>
          <a:off x="207789" y="4244355"/>
          <a:ext cx="3140075" cy="271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Visio" r:id="rId5" imgW="3103557" imgH="2461590" progId="Visio.Drawing.11">
                  <p:embed/>
                </p:oleObj>
              </mc:Choice>
              <mc:Fallback>
                <p:oleObj name="Visio" r:id="rId5" imgW="3103557" imgH="24615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7789" y="4244355"/>
                        <a:ext cx="3140075" cy="2713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4355976" y="2790220"/>
                <a:ext cx="216024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i="1" smtClean="0">
                          <a:latin typeface="Cambria Math"/>
                          <a:ea typeface="Cambria Math"/>
                        </a:rPr>
                        <m:t>𝑎</m:t>
                      </m:r>
                      <m:d>
                        <m:d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sr-Latn-R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sr-Latn-RS" i="1">
                                  <a:latin typeface="Cambria Math"/>
                                  <a:ea typeface="Cambria Math"/>
                                </a:rPr>
                                <m:t>𝑚𝑖𝑛</m:t>
                              </m:r>
                            </m:sub>
                          </m:sSub>
                        </m:e>
                      </m:d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7,74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2790220"/>
                <a:ext cx="2160240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4355976" y="3115388"/>
                <a:ext cx="4177736" cy="6109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sr-Latn-RS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0−2</m:t>
                      </m:r>
                      <m:f>
                        <m:fPr>
                          <m:ctrlPr>
                            <a:rPr lang="sr-Latn-R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1,0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−1,0=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8,0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115388"/>
                <a:ext cx="4177736" cy="61093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427984" y="3711509"/>
                <a:ext cx="4105728" cy="657488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𝜌</m:t>
                      </m:r>
                      <m:r>
                        <a:rPr lang="sr-Latn-RS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num>
                        <m:den>
                          <m:r>
                            <a:rPr lang="sr-Latn-RS" b="0" i="1" smtClean="0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sr-Latn-R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r>
                        <a:rPr lang="sr-Latn-RS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7,74</m:t>
                          </m:r>
                          <m:r>
                            <a:rPr lang="sr-Latn-R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8</m:t>
                          </m:r>
                        </m:num>
                        <m:den>
                          <m:r>
                            <a:rPr lang="sr-Latn-RS" i="1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sr-Latn-R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/>
                                </a:rPr>
                                <m:t>7,74</m:t>
                              </m:r>
                              <m:r>
                                <a:rPr lang="sr-Latn-RS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sr-Latn-RS" b="0" i="1" smtClean="0">
                                  <a:latin typeface="Cambria Math"/>
                                </a:rPr>
                                <m:t>8</m:t>
                              </m:r>
                            </m:e>
                          </m:d>
                        </m:den>
                      </m:f>
                      <m:r>
                        <a:rPr lang="sr-Latn-RS" b="0" i="1" smtClean="0">
                          <a:latin typeface="Cambria Math"/>
                        </a:rPr>
                        <m:t>=</m:t>
                      </m:r>
                      <m:r>
                        <a:rPr lang="sr-Latn-RS" b="0" i="1" smtClean="0">
                          <a:latin typeface="Cambria Math"/>
                        </a:rPr>
                        <m:t>2,71</m:t>
                      </m:r>
                      <m:r>
                        <a:rPr lang="sr-Latn-RS" b="0" i="1" smtClean="0">
                          <a:latin typeface="Cambria Math"/>
                        </a:rPr>
                        <m:t>𝑐𝑚</m:t>
                      </m:r>
                    </m:oMath>
                  </m:oMathPara>
                </a14:m>
                <a:endParaRPr lang="sr-Latn-RS" i="1" dirty="0" smtClean="0">
                  <a:latin typeface="Cambria Math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3711509"/>
                <a:ext cx="4105728" cy="65748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r-Latn-R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558193"/>
              </p:ext>
            </p:extLst>
          </p:nvPr>
        </p:nvGraphicFramePr>
        <p:xfrm>
          <a:off x="35496" y="2132856"/>
          <a:ext cx="3935010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Visio" r:id="rId10" imgW="3380173" imgH="1942110" progId="Visio.Drawing.11">
                  <p:embed/>
                </p:oleObj>
              </mc:Choice>
              <mc:Fallback>
                <p:oleObj name="Visio" r:id="rId10" imgW="3380173" imgH="194211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2132856"/>
                        <a:ext cx="3935010" cy="2160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691680" y="3420856"/>
            <a:ext cx="1008112" cy="393336"/>
          </a:xfrm>
          <a:prstGeom prst="rect">
            <a:avLst/>
          </a:prstGeom>
          <a:solidFill>
            <a:schemeClr val="bg1">
              <a:lumMod val="7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0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  <p:bldP spid="16" grpId="0"/>
      <p:bldP spid="17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be 26"/>
          <p:cNvSpPr/>
          <p:nvPr/>
        </p:nvSpPr>
        <p:spPr>
          <a:xfrm>
            <a:off x="184274" y="2564904"/>
            <a:ext cx="2947566" cy="1684759"/>
          </a:xfrm>
          <a:prstGeom prst="cube">
            <a:avLst>
              <a:gd name="adj" fmla="val 76499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4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4800" y="1700808"/>
            <a:ext cx="8686800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AB ploča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779912" y="1691516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zida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491881" y="2343144"/>
                <a:ext cx="5652120" cy="147264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𝑜𝑝𝑙</m:t>
                          </m:r>
                        </m:sub>
                      </m:sSub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i="1" smtClean="0">
                          <a:latin typeface="Cambria Math"/>
                          <a:ea typeface="Cambria Math" pitchFamily="18" charset="0"/>
                        </a:rPr>
                        <m:t>1</m:t>
                      </m:r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00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∙800+2∙30∙800+2∙30∙100+3∙15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∙800−6∙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15</m:t>
                              </m:r>
                            </m:e>
                            <m:sup>
                              <m:r>
                                <a:rPr lang="sr-Latn-RS" sz="22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=246037,05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𝑐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sr-Latn-RS" sz="2200" b="0" i="1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1" y="2343144"/>
                <a:ext cx="5652120" cy="1472647"/>
              </a:xfrm>
              <a:prstGeom prst="rect">
                <a:avLst/>
              </a:prstGeom>
              <a:blipFill rotWithShape="1">
                <a:blip r:embed="rId2"/>
                <a:stretch>
                  <a:fillRect l="-17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be 17"/>
          <p:cNvSpPr/>
          <p:nvPr/>
        </p:nvSpPr>
        <p:spPr>
          <a:xfrm>
            <a:off x="251520" y="2996952"/>
            <a:ext cx="2880320" cy="1291012"/>
          </a:xfrm>
          <a:prstGeom prst="cube">
            <a:avLst>
              <a:gd name="adj" fmla="val 950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/>
          <p:cNvSpPr/>
          <p:nvPr/>
        </p:nvSpPr>
        <p:spPr>
          <a:xfrm>
            <a:off x="1423987" y="2540794"/>
            <a:ext cx="1754389" cy="456158"/>
          </a:xfrm>
          <a:prstGeom prst="cube">
            <a:avLst>
              <a:gd name="adj" fmla="val 4348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/>
          <p:cNvSpPr/>
          <p:nvPr/>
        </p:nvSpPr>
        <p:spPr>
          <a:xfrm>
            <a:off x="142551" y="2540794"/>
            <a:ext cx="1333105" cy="1747170"/>
          </a:xfrm>
          <a:prstGeom prst="cube">
            <a:avLst>
              <a:gd name="adj" fmla="val 97402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be 8"/>
          <p:cNvSpPr/>
          <p:nvPr/>
        </p:nvSpPr>
        <p:spPr>
          <a:xfrm>
            <a:off x="1868117" y="2540794"/>
            <a:ext cx="1333105" cy="1747170"/>
          </a:xfrm>
          <a:prstGeom prst="cube">
            <a:avLst>
              <a:gd name="adj" fmla="val 97402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ube 21"/>
          <p:cNvSpPr/>
          <p:nvPr/>
        </p:nvSpPr>
        <p:spPr>
          <a:xfrm>
            <a:off x="144466" y="3811114"/>
            <a:ext cx="1763238" cy="476850"/>
          </a:xfrm>
          <a:prstGeom prst="cube">
            <a:avLst>
              <a:gd name="adj" fmla="val 4348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355976" y="2348880"/>
            <a:ext cx="1152128" cy="43204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724128" y="2348880"/>
            <a:ext cx="1440160" cy="43204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380312" y="2348880"/>
            <a:ext cx="1440160" cy="43204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an 30"/>
          <p:cNvSpPr/>
          <p:nvPr/>
        </p:nvSpPr>
        <p:spPr>
          <a:xfrm rot="13454476">
            <a:off x="1034341" y="2364331"/>
            <a:ext cx="180547" cy="2111032"/>
          </a:xfrm>
          <a:prstGeom prst="can">
            <a:avLst>
              <a:gd name="adj" fmla="val 104779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an 31"/>
          <p:cNvSpPr/>
          <p:nvPr/>
        </p:nvSpPr>
        <p:spPr>
          <a:xfrm rot="13454476">
            <a:off x="1543837" y="2369236"/>
            <a:ext cx="166486" cy="2111032"/>
          </a:xfrm>
          <a:prstGeom prst="can">
            <a:avLst>
              <a:gd name="adj" fmla="val 104779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an 32"/>
          <p:cNvSpPr/>
          <p:nvPr/>
        </p:nvSpPr>
        <p:spPr>
          <a:xfrm rot="13454476">
            <a:off x="2025812" y="2364883"/>
            <a:ext cx="178966" cy="2111032"/>
          </a:xfrm>
          <a:prstGeom prst="can">
            <a:avLst>
              <a:gd name="adj" fmla="val 104779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413075" y="2783219"/>
            <a:ext cx="3255269" cy="64321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ube 34"/>
          <p:cNvSpPr/>
          <p:nvPr/>
        </p:nvSpPr>
        <p:spPr>
          <a:xfrm>
            <a:off x="151468" y="3816638"/>
            <a:ext cx="1763238" cy="476850"/>
          </a:xfrm>
          <a:prstGeom prst="cube">
            <a:avLst>
              <a:gd name="adj" fmla="val 4348"/>
            </a:avLst>
          </a:prstGeom>
          <a:solidFill>
            <a:schemeClr val="accent2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491881" y="3840453"/>
                <a:ext cx="5652120" cy="761619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𝑎𝑟𝑚</m:t>
                          </m:r>
                        </m:sub>
                      </m:sSub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11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1,6</m:t>
                      </m:r>
                      <m:r>
                        <a:rPr lang="sr-Latn-RS" sz="220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825+6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1,0</m:t>
                      </m:r>
                      <m:r>
                        <a:rPr lang="sr-Latn-RS" sz="220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825+84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1,0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201=114209,46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𝑐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sr-Latn-RS" sz="2200" b="0" i="1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1" y="3840453"/>
                <a:ext cx="5652120" cy="761619"/>
              </a:xfrm>
              <a:prstGeom prst="rect">
                <a:avLst/>
              </a:prstGeom>
              <a:blipFill rotWithShape="1">
                <a:blip r:embed="rId3"/>
                <a:stretch>
                  <a:fillRect l="-17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491881" y="4798313"/>
                <a:ext cx="5652120" cy="43088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𝑆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246037,05+114209,46=360246,51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𝑐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sr-Latn-RS" sz="2200" b="0" i="1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1" y="4798313"/>
                <a:ext cx="5652120" cy="430887"/>
              </a:xfrm>
              <a:prstGeom prst="rect">
                <a:avLst/>
              </a:prstGeom>
              <a:blipFill rotWithShape="1">
                <a:blip r:embed="rId4"/>
                <a:stretch>
                  <a:fillRect l="-17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107504" y="5229200"/>
                <a:ext cx="8884096" cy="1536959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𝑉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100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∙30∙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800−3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15</m:t>
                              </m:r>
                            </m:e>
                            <m: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sr-Latn-RS" sz="2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800−</m:t>
                      </m:r>
                    </m:oMath>
                  </m:oMathPara>
                </a14:m>
                <a:endParaRPr lang="sr-Latn-RS" sz="2200" b="0" i="1" dirty="0" smtClean="0">
                  <a:latin typeface="Cambria Math"/>
                  <a:ea typeface="Cambria Math"/>
                </a:endParaRPr>
              </a:p>
              <a:p>
                <a:pPr marL="361950" indent="-36195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−</m:t>
                      </m:r>
                      <m:d>
                        <m:dPr>
                          <m:ctrlP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11</m:t>
                          </m:r>
                          <m:f>
                            <m:f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200" b="0" i="1" smtClean="0">
                                      <a:latin typeface="Cambria Math"/>
                                      <a:ea typeface="Cambria Math"/>
                                    </a:rPr>
                                    <m:t>1,6</m:t>
                                  </m:r>
                                </m:e>
                                <m:sup>
                                  <m: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825+6</m:t>
                          </m:r>
                          <m:f>
                            <m:f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  <m:t>1,</m:t>
                                  </m:r>
                                  <m:r>
                                    <a:rPr lang="sr-Latn-RS" sz="22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∙825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+84</m:t>
                          </m:r>
                          <m:f>
                            <m:fPr>
                              <m:ctrlP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  <m:t>1,</m:t>
                                  </m:r>
                                  <m:r>
                                    <a:rPr lang="sr-Latn-RS" sz="22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sr-Latn-RS" sz="22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sr-Latn-RS" sz="2200" i="1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a:rPr lang="sr-Latn-RS" sz="22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sr-Latn-RS" sz="2200" b="0" i="1" smtClean="0">
                              <a:latin typeface="Cambria Math"/>
                              <a:ea typeface="Cambria Math"/>
                            </a:rPr>
                            <m:t>201</m:t>
                          </m:r>
                        </m:e>
                      </m:d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=1940490,24</m:t>
                      </m:r>
                      <m:r>
                        <a:rPr lang="sr-Latn-RS" sz="2200" i="1">
                          <a:latin typeface="Cambria Math"/>
                          <a:ea typeface="Cambria Math"/>
                        </a:rPr>
                        <m:t>𝑐</m:t>
                      </m:r>
                      <m:sSup>
                        <m:sSup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sr-Latn-RS" sz="2200" i="1">
                              <a:latin typeface="Cambria Math" pitchFamily="18" charset="0"/>
                              <a:ea typeface="Cambria Math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sr-Latn-RS" sz="2200" b="0" i="1" dirty="0" smtClean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5229200"/>
                <a:ext cx="8884096" cy="153695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530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/>
      <p:bldP spid="18" grpId="0" animBg="1"/>
      <p:bldP spid="25" grpId="0" animBg="1"/>
      <p:bldP spid="24" grpId="0" animBg="1"/>
      <p:bldP spid="9" grpId="0" animBg="1"/>
      <p:bldP spid="22" grpId="0" animBg="1"/>
      <p:bldP spid="22" grpId="1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podsetnik</a:t>
            </a:r>
            <a:endParaRPr lang="en-US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31800" y="1190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4746" y="1340768"/>
            <a:ext cx="8759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CS" dirty="0"/>
              <a:t>Granične krive za granulometrijski sastav mešavine agregata za </a:t>
            </a:r>
            <a:r>
              <a:rPr lang="sr-Latn-CS" dirty="0" smtClean="0"/>
              <a:t>beton D</a:t>
            </a:r>
            <a:r>
              <a:rPr lang="sr-Latn-CS" baseline="-25000" dirty="0" smtClean="0"/>
              <a:t>max</a:t>
            </a:r>
            <a:r>
              <a:rPr lang="sr-Latn-CS" dirty="0" smtClean="0"/>
              <a:t>=31,5mm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798651"/>
              </p:ext>
            </p:extLst>
          </p:nvPr>
        </p:nvGraphicFramePr>
        <p:xfrm>
          <a:off x="173672" y="1772816"/>
          <a:ext cx="8790815" cy="1800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56178"/>
                <a:gridCol w="963394"/>
                <a:gridCol w="872278"/>
                <a:gridCol w="759295"/>
                <a:gridCol w="759295"/>
                <a:gridCol w="759295"/>
                <a:gridCol w="799386"/>
                <a:gridCol w="872278"/>
                <a:gridCol w="874708"/>
                <a:gridCol w="874708"/>
              </a:tblGrid>
              <a:tr h="30707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Frakcija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Ordinate Y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(%) za pojedine otvore sita d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65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0.125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0.25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2.0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4.0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8.0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16.0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31.5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5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47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b="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r>
                        <a:rPr lang="sr-Latn-CS" sz="1600" baseline="-250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53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solidFill>
                            <a:schemeClr val="tx1"/>
                          </a:solidFill>
                          <a:effectLst/>
                        </a:rPr>
                        <a:t>89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793902"/>
              </p:ext>
            </p:extLst>
          </p:nvPr>
        </p:nvGraphicFramePr>
        <p:xfrm>
          <a:off x="1954277" y="3645024"/>
          <a:ext cx="5052055" cy="3212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Visio" r:id="rId3" imgW="4022279" imgH="2590650" progId="Visio.Drawing.11">
                  <p:embed/>
                </p:oleObj>
              </mc:Choice>
              <mc:Fallback>
                <p:oleObj name="Visio" r:id="rId3" imgW="4022279" imgH="259065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4277" y="3645024"/>
                        <a:ext cx="5052055" cy="3212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9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4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04801" y="1876182"/>
            <a:ext cx="5184576" cy="5040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sr-Latn-RS" sz="2200" b="1" dirty="0" smtClean="0">
                <a:solidFill>
                  <a:schemeClr val="tx1"/>
                </a:solidFill>
              </a:rPr>
              <a:t>Efekat zida</a:t>
            </a:r>
            <a:endParaRPr lang="sr-Latn-CS" sz="22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76809" y="2706791"/>
                <a:ext cx="5040560" cy="764184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𝑅</m:t>
                      </m:r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sr-Latn-RS" sz="220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𝑆</m:t>
                          </m:r>
                        </m:den>
                      </m:f>
                      <m:r>
                        <a:rPr lang="sr-Latn-RS" sz="2200" b="0" i="1" smtClean="0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200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1940490,24</m:t>
                          </m:r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  <a:ea typeface="Cambria Math" pitchFamily="18" charset="0"/>
                            </a:rPr>
                            <m:t>360246,51</m:t>
                          </m:r>
                        </m:den>
                      </m:f>
                      <m:r>
                        <a:rPr lang="sr-Latn-RS" sz="2200" i="1">
                          <a:latin typeface="Cambria Math" pitchFamily="18" charset="0"/>
                          <a:ea typeface="Cambria Math" pitchFamily="18" charset="0"/>
                        </a:rPr>
                        <m:t>=</m:t>
                      </m:r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5,387</m:t>
                      </m:r>
                      <m:r>
                        <a:rPr lang="sr-Latn-RS" sz="2200" b="0" i="1" smtClean="0">
                          <a:latin typeface="Cambria Math"/>
                          <a:ea typeface="Cambria Math" pitchFamily="18" charset="0"/>
                        </a:rPr>
                        <m:t>𝑐𝑚</m:t>
                      </m:r>
                    </m:oMath>
                  </m:oMathPara>
                </a14:m>
                <a:endParaRPr lang="en-US" sz="2200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809" y="2706791"/>
                <a:ext cx="5040560" cy="76418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76809" y="3748649"/>
                <a:ext cx="5724128" cy="723981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sr-Latn-RS" sz="2200" b="0" i="1" smtClean="0">
                              <a:latin typeface="Cambria Math"/>
                            </a:rPr>
                            <m:t>𝑧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sr-Latn-RS" sz="2200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r>
                            <a:rPr lang="sr-Latn-RS" sz="2200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→</m:t>
                      </m:r>
                      <m:sSub>
                        <m:sSubPr>
                          <m:ctrlPr>
                            <a:rPr lang="sr-Latn-R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latin typeface="Cambria Math"/>
                            </a:rPr>
                            <m:t>𝐷</m:t>
                          </m:r>
                        </m:e>
                        <m:sub>
                          <m:r>
                            <a:rPr lang="sr-Latn-RS" sz="2200" i="1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a:rPr lang="sr-Latn-RS" sz="2200" b="0" i="1" smtClean="0">
                          <a:latin typeface="Cambria Math"/>
                        </a:rPr>
                        <m:t>=0,9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∙5,387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𝑐𝑚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=4,85</m:t>
                      </m:r>
                      <m:r>
                        <a:rPr lang="sr-Latn-RS" sz="2200" b="0" i="1" smtClean="0">
                          <a:latin typeface="Cambria Math"/>
                          <a:ea typeface="Cambria Math"/>
                        </a:rPr>
                        <m:t>𝑐𝑚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809" y="3748649"/>
                <a:ext cx="5724128" cy="72398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76809" y="4909810"/>
                <a:ext cx="595952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b="1" i="1" smtClean="0">
                          <a:latin typeface="Cambria Math"/>
                        </a:rPr>
                        <m:t>𝑫</m:t>
                      </m:r>
                      <m:r>
                        <a:rPr lang="sr-Latn-RS" b="1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𝟒𝟖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→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𝑫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𝟑𝟏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𝟓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𝒎𝒎</m:t>
                      </m:r>
                      <m:r>
                        <a:rPr lang="sr-Latn-RS" b="1" i="1" smtClean="0">
                          <a:latin typeface="Cambria Math"/>
                          <a:ea typeface="Cambria Math"/>
                        </a:rPr>
                        <m:t> </m:t>
                      </m:r>
                      <m:d>
                        <m:dPr>
                          <m:ctrlPr>
                            <a:rPr lang="sr-Latn-RS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𝟒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sr-Latn-RS" b="1" i="1" smtClean="0">
                              <a:latin typeface="Cambria Math"/>
                              <a:ea typeface="Cambria Math"/>
                            </a:rPr>
                            <m:t>𝒇𝒓𝒂𝒌𝒄𝒊𝒋𝒆</m:t>
                          </m:r>
                        </m:e>
                      </m:d>
                    </m:oMath>
                  </m:oMathPara>
                </a14:m>
                <a:endParaRPr lang="sr-Latn-RS" b="1" dirty="0" smtClean="0">
                  <a:ea typeface="Cambria Math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809" y="4909810"/>
                <a:ext cx="5959523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370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57311"/>
              </p:ext>
            </p:extLst>
          </p:nvPr>
        </p:nvGraphicFramePr>
        <p:xfrm>
          <a:off x="304800" y="4077072"/>
          <a:ext cx="8568948" cy="1828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IV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Content Placeholder 2"/>
          <p:cNvSpPr txBox="1">
            <a:spLocks/>
          </p:cNvSpPr>
          <p:nvPr/>
        </p:nvSpPr>
        <p:spPr>
          <a:xfrm>
            <a:off x="304800" y="1484784"/>
            <a:ext cx="8686800" cy="2088232"/>
          </a:xfrm>
          <a:prstGeom prst="rect">
            <a:avLst/>
          </a:prstGeom>
        </p:spPr>
        <p:txBody>
          <a:bodyPr vert="horz">
            <a:noAutofit/>
          </a:bodyPr>
          <a:lstStyle>
            <a:lvl1pPr marL="269875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0850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31825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811213" indent="-269875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tabLst>
                <a:tab pos="811213" algn="l"/>
              </a:tabLst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92188" indent="-271463" algn="l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v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sr-Latn-RS" sz="2200" dirty="0" smtClean="0">
                <a:solidFill>
                  <a:schemeClr val="tx1"/>
                </a:solidFill>
              </a:rPr>
              <a:t>Odrediti učešća frakcija agregata datih u tabeli i </a:t>
            </a:r>
            <a:r>
              <a:rPr lang="sr-Latn-RS" sz="2200" dirty="0">
                <a:solidFill>
                  <a:schemeClr val="tx1"/>
                </a:solidFill>
              </a:rPr>
              <a:t>definisati </a:t>
            </a:r>
            <a:r>
              <a:rPr lang="sr-Latn-RS" sz="2200" dirty="0" smtClean="0">
                <a:solidFill>
                  <a:schemeClr val="tx1"/>
                </a:solidFill>
              </a:rPr>
              <a:t>granulometrijsku krivu mešavine tako da budu ispunjeni sledeći uslovi:</a:t>
            </a:r>
          </a:p>
          <a:p>
            <a:pPr algn="just"/>
            <a:r>
              <a:rPr lang="sr-Latn-RS" sz="2200" dirty="0" smtClean="0">
                <a:solidFill>
                  <a:schemeClr val="tx1"/>
                </a:solidFill>
              </a:rPr>
              <a:t>Odnos sitnog prema krupnom agregatu po masi m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s</a:t>
            </a:r>
            <a:r>
              <a:rPr lang="sr-Latn-RS" sz="2200" dirty="0" smtClean="0">
                <a:solidFill>
                  <a:schemeClr val="tx1"/>
                </a:solidFill>
              </a:rPr>
              <a:t>:m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k</a:t>
            </a:r>
            <a:r>
              <a:rPr lang="sr-Latn-RS" sz="2200" dirty="0" smtClean="0">
                <a:solidFill>
                  <a:schemeClr val="tx1"/>
                </a:solidFill>
              </a:rPr>
              <a:t>=1:1,9</a:t>
            </a:r>
            <a:endParaRPr lang="sr-Latn-RS" sz="2200" dirty="0">
              <a:solidFill>
                <a:schemeClr val="tx1"/>
              </a:solidFill>
            </a:endParaRPr>
          </a:p>
          <a:p>
            <a:pPr algn="just"/>
            <a:r>
              <a:rPr lang="sr-Latn-RS" sz="2200" dirty="0" smtClean="0">
                <a:solidFill>
                  <a:schemeClr val="tx1"/>
                </a:solidFill>
              </a:rPr>
              <a:t>Učešće frakcije II iznosi 20%</a:t>
            </a:r>
          </a:p>
          <a:p>
            <a:pPr algn="just"/>
            <a:r>
              <a:rPr lang="sr-Latn-RS" sz="2200" dirty="0" smtClean="0">
                <a:solidFill>
                  <a:schemeClr val="tx1"/>
                </a:solidFill>
              </a:rPr>
              <a:t>Prolazi mešavine kroz odgovarajuća karakteristična sita odgovaraju         Fuler-ovoj krivi</a:t>
            </a:r>
          </a:p>
          <a:p>
            <a:pPr algn="just"/>
            <a:endParaRPr lang="sr-Latn-RS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58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304800" y="1844824"/>
                <a:ext cx="8686800" cy="2088232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sr-Latn-RS" sz="2200" dirty="0" smtClean="0">
                    <a:solidFill>
                      <a:schemeClr val="tx1"/>
                    </a:solidFill>
                  </a:rPr>
                  <a:t>Odnos sitnog prema krupnom agregatu po masi </a:t>
                </a:r>
                <a:r>
                  <a:rPr lang="sr-Latn-RS" sz="2200" dirty="0">
                    <a:solidFill>
                      <a:schemeClr val="tx1"/>
                    </a:solidFill>
                  </a:rPr>
                  <a:t>m</a:t>
                </a:r>
                <a:r>
                  <a:rPr lang="sr-Latn-RS" sz="2200" baseline="-25000" dirty="0">
                    <a:solidFill>
                      <a:schemeClr val="tx1"/>
                    </a:solidFill>
                  </a:rPr>
                  <a:t>s</a:t>
                </a:r>
                <a:r>
                  <a:rPr lang="sr-Latn-RS" sz="2200" dirty="0">
                    <a:solidFill>
                      <a:schemeClr val="tx1"/>
                    </a:solidFill>
                  </a:rPr>
                  <a:t>:m</a:t>
                </a:r>
                <a:r>
                  <a:rPr lang="sr-Latn-RS" sz="2200" baseline="-25000" dirty="0">
                    <a:solidFill>
                      <a:schemeClr val="tx1"/>
                    </a:solidFill>
                  </a:rPr>
                  <a:t>k</a:t>
                </a:r>
                <a:r>
                  <a:rPr lang="sr-Latn-RS" sz="2200" dirty="0" smtClean="0">
                    <a:solidFill>
                      <a:schemeClr val="tx1"/>
                    </a:solidFill>
                  </a:rPr>
                  <a:t>=1:1,9: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sr-Latn-RS" sz="2200" i="1" dirty="0" smtClean="0">
                  <a:solidFill>
                    <a:schemeClr val="tx1"/>
                  </a:solidFill>
                  <a:latin typeface="Cambria Math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: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=1:1,9 </m:t>
                      </m:r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=1,9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sr-Latn-RS" sz="2200" dirty="0" smtClean="0">
                  <a:solidFill>
                    <a:schemeClr val="tx1"/>
                  </a:solidFill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</m:sub>
                      </m:sSub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1,9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2</m:t>
                      </m:r>
                      <m:r>
                        <a:rPr lang="sr-Latn-RS" sz="2200" i="1">
                          <a:solidFill>
                            <a:schemeClr val="tx1"/>
                          </a:solidFill>
                          <a:latin typeface="Cambria Math"/>
                        </a:rPr>
                        <m:t>,9</m:t>
                      </m:r>
                      <m:sSub>
                        <m:sSubPr>
                          <m:ctrlP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sr-Latn-R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sr-Latn-RS" sz="2200" dirty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sr-Latn-RS" sz="22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sr-Latn-RS" sz="2200" b="0" i="1" smtClean="0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</m:oMath>
                </a14:m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2,9</m:t>
                        </m:r>
                        <m:sSub>
                          <m:sSubPr>
                            <m:ctrlP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 pitchFamily="18" charset="0"/>
                                <a:ea typeface="Cambria Math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sr-Latn-RS" sz="220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≈</m:t>
                    </m:r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0,34→</m:t>
                    </m:r>
                    <m:sSub>
                      <m:sSubPr>
                        <m:ctrlP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𝑌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𝑀</m:t>
                        </m:r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,4</m:t>
                        </m:r>
                      </m:sub>
                    </m:sSub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=34%</m:t>
                    </m:r>
                  </m:oMath>
                </a14:m>
                <a:endParaRPr lang="sr-Latn-RS" sz="2200" dirty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844824"/>
                <a:ext cx="8686800" cy="2088232"/>
              </a:xfrm>
              <a:prstGeom prst="rect">
                <a:avLst/>
              </a:prstGeom>
              <a:blipFill rotWithShape="1">
                <a:blip r:embed="rId2"/>
                <a:stretch>
                  <a:fillRect l="-211" t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/>
          <p:cNvGrpSpPr/>
          <p:nvPr/>
        </p:nvGrpSpPr>
        <p:grpSpPr>
          <a:xfrm>
            <a:off x="5076056" y="3284984"/>
            <a:ext cx="2956520" cy="504056"/>
            <a:chOff x="5076056" y="3284984"/>
            <a:chExt cx="2956520" cy="504056"/>
          </a:xfrm>
        </p:grpSpPr>
        <p:sp>
          <p:nvSpPr>
            <p:cNvPr id="5" name="Rectangle 4"/>
            <p:cNvSpPr/>
            <p:nvPr/>
          </p:nvSpPr>
          <p:spPr>
            <a:xfrm>
              <a:off x="5076056" y="3284984"/>
              <a:ext cx="1584176" cy="504056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04248" y="3321568"/>
              <a:ext cx="12283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RS" sz="2200" b="1" dirty="0" smtClean="0"/>
                <a:t>UVEK !!!!</a:t>
              </a:r>
              <a:endParaRPr lang="en-US" sz="22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" y="4099719"/>
                <a:ext cx="868680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69875" indent="-269875" algn="just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</a:pPr>
                <a:r>
                  <a:rPr lang="sr-Latn-RS" sz="2200" dirty="0" smtClean="0">
                    <a:solidFill>
                      <a:schemeClr val="tx1"/>
                    </a:solidFill>
                  </a:rPr>
                  <a:t>Učešće frakcije II je poznato i iznosi 20%: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𝑋</m:t>
                          </m:r>
                        </m:e>
                        <m:sub>
                          <m:r>
                            <a:rPr lang="sr-Latn-R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𝐼𝐼</m:t>
                          </m:r>
                        </m:sub>
                      </m:sSub>
                      <m:r>
                        <a:rPr lang="sr-Latn-R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=20%=0,2</m:t>
                      </m:r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099719"/>
                <a:ext cx="8686800" cy="769441"/>
              </a:xfrm>
              <a:prstGeom prst="rect">
                <a:avLst/>
              </a:prstGeom>
              <a:blipFill rotWithShape="1">
                <a:blip r:embed="rId3"/>
                <a:stretch>
                  <a:fillRect l="-211" t="-4762" b="-7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03805" y="5085184"/>
                <a:ext cx="8686800" cy="2002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69875" indent="-269875" algn="just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</a:pPr>
                <a:r>
                  <a:rPr lang="sr-Latn-RS" sz="2200" dirty="0" smtClean="0">
                    <a:solidFill>
                      <a:schemeClr val="tx1"/>
                    </a:solidFill>
                  </a:rPr>
                  <a:t>Prolazi mešavine kroz potrebna karakteristična sita odgovaraju Fuler-ovoj krivi </a:t>
                </a:r>
                <a:endParaRPr lang="sr-Latn-RS" sz="2200" i="1" dirty="0" smtClean="0">
                  <a:solidFill>
                    <a:schemeClr val="tx1"/>
                  </a:solidFill>
                  <a:latin typeface="Cambria Math"/>
                </a:endParaRPr>
              </a:p>
              <a:p>
                <a:pPr algn="ctr">
                  <a:spcBef>
                    <a:spcPct val="20000"/>
                  </a:spcBef>
                  <a:buClr>
                    <a:schemeClr val="tx2"/>
                  </a:buClr>
                  <a:buSzPct val="70000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,8</m:t>
                        </m:r>
                      </m:sub>
                    </m:sSub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=100</m:t>
                    </m:r>
                    <m:rad>
                      <m:radPr>
                        <m:degHide m:val="on"/>
                        <m:ctrlP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r-Latn-R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r-Latn-R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8</m:t>
                            </m:r>
                          </m:num>
                          <m:den>
                            <m:r>
                              <a:rPr lang="sr-Latn-R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31,5</m:t>
                            </m:r>
                          </m:den>
                        </m:f>
                      </m:e>
                    </m:rad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=50,4%</m:t>
                    </m:r>
                  </m:oMath>
                </a14:m>
                <a:r>
                  <a:rPr lang="sr-Latn-RS" sz="2200" dirty="0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,16</m:t>
                        </m:r>
                      </m:sub>
                    </m:sSub>
                    <m:r>
                      <a:rPr lang="sr-Latn-RS" sz="2200" i="1">
                        <a:solidFill>
                          <a:schemeClr val="tx1"/>
                        </a:solidFill>
                        <a:latin typeface="Cambria Math"/>
                      </a:rPr>
                      <m:t>=100</m:t>
                    </m:r>
                    <m:rad>
                      <m:radPr>
                        <m:degHide m:val="on"/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r-Latn-R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16</m:t>
                            </m:r>
                          </m:num>
                          <m:den>
                            <m:r>
                              <a:rPr lang="sr-Latn-RS" sz="22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31,5</m:t>
                            </m:r>
                          </m:den>
                        </m:f>
                      </m:e>
                    </m:rad>
                    <m:r>
                      <a:rPr lang="sr-Latn-RS" sz="22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71,3</m:t>
                    </m:r>
                    <m:r>
                      <a:rPr lang="sr-Latn-RS" sz="2200" i="1">
                        <a:solidFill>
                          <a:schemeClr val="tx1"/>
                        </a:solidFill>
                        <a:latin typeface="Cambria Math"/>
                      </a:rPr>
                      <m:t>%</m:t>
                    </m:r>
                  </m:oMath>
                </a14:m>
                <a:endParaRPr lang="en-US" sz="2200" dirty="0">
                  <a:solidFill>
                    <a:schemeClr val="tx1"/>
                  </a:solidFill>
                </a:endParaRPr>
              </a:p>
              <a:p>
                <a:pPr algn="just">
                  <a:spcBef>
                    <a:spcPct val="20000"/>
                  </a:spcBef>
                  <a:buClr>
                    <a:schemeClr val="tx2"/>
                  </a:buClr>
                  <a:buSzPct val="70000"/>
                </a:pP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05" y="5085184"/>
                <a:ext cx="8686800" cy="2002471"/>
              </a:xfrm>
              <a:prstGeom prst="rect">
                <a:avLst/>
              </a:prstGeom>
              <a:blipFill rotWithShape="1">
                <a:blip r:embed="rId4"/>
                <a:stretch>
                  <a:fillRect l="-281" t="-1824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01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304800" y="3501008"/>
                <a:ext cx="8686800" cy="86409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sr-Latn-RS" sz="2200" dirty="0" smtClean="0">
                    <a:solidFill>
                      <a:schemeClr val="tx1"/>
                    </a:solidFill>
                    <a:ea typeface="Cambria Math" pitchFamily="18" charset="0"/>
                  </a:rPr>
                  <a:t>Sistem</a:t>
                </a:r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 jednačina: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sr-Latn-RS" sz="220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9</m:t>
                    </m:r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5</m:t>
                    </m:r>
                    <m:sSub>
                      <m:sSubPr>
                        <m:ctrlP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10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sr-Latn-RS" sz="2200" b="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+0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b="0" i="1" smtClean="0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=34</a:t>
                </a: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501008"/>
                <a:ext cx="8686800" cy="864096"/>
              </a:xfrm>
              <a:prstGeom prst="rect">
                <a:avLst/>
              </a:prstGeom>
              <a:blipFill rotWithShape="1">
                <a:blip r:embed="rId2"/>
                <a:stretch>
                  <a:fillRect l="-211" t="-4930" b="-9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682824"/>
              </p:ext>
            </p:extLst>
          </p:nvPr>
        </p:nvGraphicFramePr>
        <p:xfrm>
          <a:off x="304800" y="1672208"/>
          <a:ext cx="8568948" cy="1828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IV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2"/>
              <p:cNvSpPr txBox="1">
                <a:spLocks/>
              </p:cNvSpPr>
              <p:nvPr/>
            </p:nvSpPr>
            <p:spPr>
              <a:xfrm>
                <a:off x="304800" y="4365104"/>
                <a:ext cx="8686800" cy="43204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sr-Latn-RS" sz="220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100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95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+1</a:t>
                </a:r>
                <a14:m>
                  <m:oMath xmlns:m="http://schemas.openxmlformats.org/officeDocument/2006/math"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+0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=</a:t>
                </a:r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50,4</a:t>
                </a:r>
                <a:endParaRPr lang="sr-Latn-RS" sz="2200" dirty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1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365104"/>
                <a:ext cx="8686800" cy="432048"/>
              </a:xfrm>
              <a:prstGeom prst="rect">
                <a:avLst/>
              </a:prstGeom>
              <a:blipFill rotWithShape="1">
                <a:blip r:embed="rId3"/>
                <a:stretch>
                  <a:fillRect t="-8451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 txBox="1">
                <a:spLocks/>
              </p:cNvSpPr>
              <p:nvPr/>
            </p:nvSpPr>
            <p:spPr>
              <a:xfrm>
                <a:off x="304800" y="4797152"/>
                <a:ext cx="8686800" cy="43204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sr-Latn-RS" sz="2200" i="1" smtClean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100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100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sr-Latn-RS" sz="220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9</m:t>
                    </m:r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0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+5</m:t>
                    </m:r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=71,3</a:t>
                </a:r>
              </a:p>
            </p:txBody>
          </p:sp>
        </mc:Choice>
        <mc:Fallback xmlns="">
          <p:sp>
            <p:nvSpPr>
              <p:cNvPr id="1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797152"/>
                <a:ext cx="8686800" cy="432048"/>
              </a:xfrm>
              <a:prstGeom prst="rect">
                <a:avLst/>
              </a:prstGeom>
              <a:blipFill rotWithShape="1">
                <a:blip r:embed="rId4"/>
                <a:stretch>
                  <a:fillRect t="-8451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/>
              <p:cNvSpPr txBox="1">
                <a:spLocks/>
              </p:cNvSpPr>
              <p:nvPr/>
            </p:nvSpPr>
            <p:spPr>
              <a:xfrm>
                <a:off x="304800" y="5229200"/>
                <a:ext cx="8686800" cy="43204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69875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3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631825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811213" indent="-269875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tabLst>
                    <a:tab pos="811213" algn="l"/>
                  </a:tabLst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992188" indent="-271463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itchFamily="2" charset="2"/>
                  <a:buChar char="v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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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"/>
                  <a:defRPr kumimoji="0"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sub>
                    </m:sSub>
                    <m:r>
                      <a:rPr lang="sr-Latn-RS" sz="2200" i="1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</a:rPr>
                      <m:t>+</m:t>
                    </m:r>
                    <m:sSub>
                      <m:sSubPr>
                        <m:ctrlPr>
                          <a:rPr lang="sr-Latn-RS" sz="2200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sr-Latn-RS" sz="2200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sr-Latn-RS" sz="2200" dirty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=</a:t>
                </a:r>
                <a:r>
                  <a:rPr lang="sr-Latn-RS" sz="2200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1</a:t>
                </a:r>
              </a:p>
            </p:txBody>
          </p:sp>
        </mc:Choice>
        <mc:Fallback xmlns="">
          <p:sp>
            <p:nvSpPr>
              <p:cNvPr id="1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5229200"/>
                <a:ext cx="8686800" cy="432048"/>
              </a:xfrm>
              <a:prstGeom prst="rect">
                <a:avLst/>
              </a:prstGeom>
              <a:blipFill rotWithShape="1">
                <a:blip r:embed="rId5"/>
                <a:stretch>
                  <a:fillRect t="-8451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5905500" y="1988840"/>
            <a:ext cx="695325" cy="1512168"/>
          </a:xfrm>
          <a:prstGeom prst="rect">
            <a:avLst/>
          </a:prstGeom>
          <a:solidFill>
            <a:schemeClr val="tx2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05588" y="1988840"/>
            <a:ext cx="762000" cy="1512168"/>
          </a:xfrm>
          <a:prstGeom prst="rect">
            <a:avLst/>
          </a:prstGeom>
          <a:solidFill>
            <a:schemeClr val="tx2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58063" y="1988840"/>
            <a:ext cx="752475" cy="1512168"/>
          </a:xfrm>
          <a:prstGeom prst="rect">
            <a:avLst/>
          </a:prstGeom>
          <a:solidFill>
            <a:schemeClr val="tx2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3090" y="4422911"/>
            <a:ext cx="22909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i="1" dirty="0" smtClean="0"/>
              <a:t>Pošto je X</a:t>
            </a:r>
            <a:r>
              <a:rPr lang="sr-Latn-RS" sz="2000" i="1" baseline="-25000" dirty="0" smtClean="0"/>
              <a:t>II</a:t>
            </a:r>
            <a:r>
              <a:rPr lang="sr-Latn-RS" sz="2000" i="1" dirty="0" smtClean="0"/>
              <a:t> poznato, jednačina koja odgovara ovom prolazu se isključuje</a:t>
            </a:r>
            <a:endParaRPr lang="en-US" sz="2000" i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2627784" y="4437112"/>
            <a:ext cx="4104456" cy="360040"/>
            <a:chOff x="2627784" y="4437112"/>
            <a:chExt cx="4104456" cy="360040"/>
          </a:xfrm>
        </p:grpSpPr>
        <p:sp>
          <p:nvSpPr>
            <p:cNvPr id="6" name="Rectangle 5"/>
            <p:cNvSpPr/>
            <p:nvPr/>
          </p:nvSpPr>
          <p:spPr>
            <a:xfrm>
              <a:off x="2627784" y="4437112"/>
              <a:ext cx="4104456" cy="360040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2627784" y="4437112"/>
              <a:ext cx="4104456" cy="36004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627784" y="4437112"/>
              <a:ext cx="4104456" cy="36004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934146" y="6309320"/>
                <a:ext cx="727571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  <m:t>𝟏</m:t>
                        </m:r>
                      </m:sub>
                    </m:sSub>
                    <m:r>
                      <a:rPr lang="sr-Latn-RS" sz="2200" b="1" i="1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𝟑𝟑𝟔𝟖</m:t>
                    </m:r>
                  </m:oMath>
                </a14:m>
                <a:r>
                  <a:rPr lang="sr-Latn-RS" sz="2200" b="1" dirty="0" smtClean="0">
                    <a:solidFill>
                      <a:schemeClr val="tx1"/>
                    </a:solidFill>
                    <a:latin typeface="Cambria Math" pitchFamily="18" charset="0"/>
                    <a:ea typeface="Cambria Math" pitchFamily="18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𝟐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𝟐𝟎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     </m:t>
                    </m:r>
                    <m:sSub>
                      <m:sSubPr>
                        <m:ctrlPr>
                          <a:rPr lang="sr-Latn-RS" sz="2200" b="1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𝟑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𝟏𝟖𝟎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    </m:t>
                    </m:r>
                    <m:sSub>
                      <m:sSubPr>
                        <m:ctrlPr>
                          <a:rPr lang="sr-Latn-RS" sz="2200" b="1" i="1">
                            <a:solidFill>
                              <a:schemeClr val="tx1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1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𝟒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1"/>
                        </a:solidFill>
                        <a:latin typeface="Cambria Math"/>
                        <a:ea typeface="Cambria Math" pitchFamily="18" charset="0"/>
                      </a:rPr>
                      <m:t>𝟐𝟖𝟑𝟐</m:t>
                    </m:r>
                  </m:oMath>
                </a14:m>
                <a:endParaRPr lang="en-US" sz="2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146" y="6309320"/>
                <a:ext cx="7275710" cy="430887"/>
              </a:xfrm>
              <a:prstGeom prst="rect">
                <a:avLst/>
              </a:prstGeom>
              <a:blipFill rotWithShape="1">
                <a:blip r:embed="rId6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724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8" grpId="0" animBg="1"/>
      <p:bldP spid="8" grpId="1" animBg="1"/>
      <p:bldP spid="16" grpId="0" animBg="1"/>
      <p:bldP spid="16" grpId="1" animBg="1"/>
      <p:bldP spid="17" grpId="0" animBg="1"/>
      <p:bldP spid="17" grpId="1" animBg="1"/>
      <p:bldP spid="18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728075"/>
              </p:ext>
            </p:extLst>
          </p:nvPr>
        </p:nvGraphicFramePr>
        <p:xfrm>
          <a:off x="304800" y="2204864"/>
          <a:ext cx="8568948" cy="1828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Frakcija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Ordinate Y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(%) za pojedine otvore sita d</a:t>
                      </a:r>
                      <a:r>
                        <a:rPr lang="sr-Latn-CS" sz="2000" baseline="-25000" dirty="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endParaRPr lang="en-US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8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dno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0.125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0.25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0.5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2.0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4.0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8.0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16.0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31.5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>
                          <a:solidFill>
                            <a:schemeClr val="tx1"/>
                          </a:solidFill>
                          <a:latin typeface="+mn-lt"/>
                        </a:rPr>
                        <a:t>I</a:t>
                      </a:r>
                      <a:endParaRPr lang="en-US" sz="20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IV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259503"/>
              </p:ext>
            </p:extLst>
          </p:nvPr>
        </p:nvGraphicFramePr>
        <p:xfrm>
          <a:off x="304800" y="4177680"/>
          <a:ext cx="8568948" cy="1257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*I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R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33.7</a:t>
                      </a:r>
                    </a:p>
                  </a:txBody>
                  <a:tcPr marL="9525" marR="9525" marT="9525" marB="0" anchor="b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*II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20.0</a:t>
                      </a:r>
                    </a:p>
                  </a:txBody>
                  <a:tcPr marL="9525" marR="9525" marT="9525" marB="0" anchor="b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*III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18.0</a:t>
                      </a:r>
                    </a:p>
                  </a:txBody>
                  <a:tcPr marL="9525" marR="9525" marT="9525" marB="0" anchor="b"/>
                </a:tc>
              </a:tr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r>
                        <a:rPr lang="sr-Latn-CS" sz="2000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*IV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sr-Latn-CS" sz="20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28.3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644454"/>
              </p:ext>
            </p:extLst>
          </p:nvPr>
        </p:nvGraphicFramePr>
        <p:xfrm>
          <a:off x="304800" y="5545832"/>
          <a:ext cx="8568948" cy="3143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6225"/>
                <a:gridCol w="856182"/>
                <a:gridCol w="856182"/>
                <a:gridCol w="754509"/>
                <a:gridCol w="663540"/>
                <a:gridCol w="663540"/>
                <a:gridCol w="663540"/>
                <a:gridCol w="709917"/>
                <a:gridCol w="754509"/>
                <a:gridCol w="755402"/>
                <a:gridCol w="755402"/>
              </a:tblGrid>
              <a:tr h="273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sr-Latn-CS" sz="2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34.0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54.5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100.0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934146" y="1700808"/>
                <a:ext cx="727571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 pitchFamily="18" charset="0"/>
                          </a:rPr>
                          <m:t>𝟏</m:t>
                        </m:r>
                      </m:sub>
                    </m:sSub>
                    <m:r>
                      <a:rPr lang="sr-Latn-RS" sz="2200" b="1" i="1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𝟑𝟑𝟔𝟖</m:t>
                    </m:r>
                  </m:oMath>
                </a14:m>
                <a:r>
                  <a:rPr lang="sr-Latn-RS" sz="2200" b="1" dirty="0" smtClean="0">
                    <a:solidFill>
                      <a:schemeClr val="tx2">
                        <a:lumMod val="75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r-Latn-RS" sz="22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𝟐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𝟐𝟎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     </m:t>
                    </m:r>
                    <m:sSub>
                      <m:sSubPr>
                        <m:ctrlP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𝟑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𝟏𝟖𝟎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    </m:t>
                    </m:r>
                    <m:sSub>
                      <m:sSubPr>
                        <m:ctrlP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𝑿</m:t>
                        </m:r>
                      </m:e>
                      <m:sub>
                        <m:r>
                          <a:rPr lang="sr-Latn-RS" sz="2200" b="1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𝟒</m:t>
                        </m:r>
                      </m:sub>
                    </m:sSub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=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𝟎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,</m:t>
                    </m:r>
                    <m:r>
                      <a:rPr lang="sr-Latn-RS" sz="2200" b="1" i="1" smtClean="0">
                        <a:solidFill>
                          <a:schemeClr val="tx2">
                            <a:lumMod val="75000"/>
                          </a:schemeClr>
                        </a:solidFill>
                        <a:latin typeface="Cambria Math"/>
                        <a:ea typeface="Cambria Math" pitchFamily="18" charset="0"/>
                      </a:rPr>
                      <m:t>𝟐𝟖𝟑𝟐</m:t>
                    </m:r>
                  </m:oMath>
                </a14:m>
                <a:endParaRPr lang="en-US" sz="22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146" y="1700808"/>
                <a:ext cx="7275710" cy="430887"/>
              </a:xfrm>
              <a:prstGeom prst="rect">
                <a:avLst/>
              </a:prstGeom>
              <a:blipFill rotWithShape="1">
                <a:blip r:embed="rId2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17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Zadatak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78694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sr-Latn-RS" b="1" dirty="0" smtClean="0"/>
              <a:t>REŠENJE</a:t>
            </a:r>
            <a:endParaRPr lang="en-US" b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941675"/>
              </p:ext>
            </p:extLst>
          </p:nvPr>
        </p:nvGraphicFramePr>
        <p:xfrm>
          <a:off x="1259632" y="1412776"/>
          <a:ext cx="6624736" cy="5436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Visio" r:id="rId3" imgW="5352414" imgH="4392360" progId="Visio.Drawing.11">
                  <p:embed/>
                </p:oleObj>
              </mc:Choice>
              <mc:Fallback>
                <p:oleObj name="Visio" r:id="rId3" imgW="5352414" imgH="439236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2" y="1412776"/>
                        <a:ext cx="6624736" cy="5436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024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/>
          <a:lstStyle/>
          <a:p>
            <a:r>
              <a:rPr lang="sr-Latn-RS" dirty="0" smtClean="0"/>
              <a:t>ODREĐIVANJE D</a:t>
            </a:r>
            <a:r>
              <a:rPr lang="sr-Latn-RS" baseline="-25000" dirty="0" smtClean="0"/>
              <a:t>MAX</a:t>
            </a:r>
            <a:r>
              <a:rPr lang="sr-Latn-RS" dirty="0" smtClean="0"/>
              <a:t> PREMA BAB-87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442790"/>
          </a:xfrm>
        </p:spPr>
        <p:txBody>
          <a:bodyPr>
            <a:normAutofit/>
          </a:bodyPr>
          <a:lstStyle/>
          <a:p>
            <a:r>
              <a:rPr lang="sr-Latn-RS" sz="2200" dirty="0" smtClean="0">
                <a:solidFill>
                  <a:schemeClr val="tx1"/>
                </a:solidFill>
              </a:rPr>
              <a:t>Linijski elementi: D</a:t>
            </a:r>
            <a:r>
              <a:rPr lang="sr-Latn-RS" sz="2200" baseline="-25000" dirty="0">
                <a:solidFill>
                  <a:schemeClr val="tx1"/>
                </a:solidFill>
              </a:rPr>
              <a:t>max</a:t>
            </a:r>
            <a:r>
              <a:rPr lang="sr-Latn-RS" sz="2200" dirty="0" smtClean="0">
                <a:solidFill>
                  <a:schemeClr val="tx1"/>
                </a:solidFill>
              </a:rPr>
              <a:t>≤b/4</a:t>
            </a:r>
          </a:p>
          <a:p>
            <a:r>
              <a:rPr lang="sr-Latn-RS" sz="2200" dirty="0" smtClean="0">
                <a:solidFill>
                  <a:schemeClr val="tx1"/>
                </a:solidFill>
              </a:rPr>
              <a:t>Površinski elementi: D</a:t>
            </a:r>
            <a:r>
              <a:rPr lang="sr-Latn-RS" sz="2200" baseline="-25000" dirty="0">
                <a:solidFill>
                  <a:schemeClr val="tx1"/>
                </a:solidFill>
              </a:rPr>
              <a:t>max</a:t>
            </a:r>
            <a:r>
              <a:rPr lang="sr-Latn-RS" sz="2200" dirty="0" smtClean="0">
                <a:solidFill>
                  <a:schemeClr val="tx1"/>
                </a:solidFill>
              </a:rPr>
              <a:t>≤d/3</a:t>
            </a:r>
          </a:p>
          <a:p>
            <a:r>
              <a:rPr lang="sr-Latn-RS" sz="2200" dirty="0" smtClean="0">
                <a:solidFill>
                  <a:schemeClr val="tx1"/>
                </a:solidFill>
              </a:rPr>
              <a:t>Na osnovu razmaka šipki armature: </a:t>
            </a:r>
            <a:r>
              <a:rPr lang="sr-Latn-RS" sz="2200" dirty="0">
                <a:solidFill>
                  <a:schemeClr val="tx1"/>
                </a:solidFill>
              </a:rPr>
              <a:t>D</a:t>
            </a:r>
            <a:r>
              <a:rPr lang="sr-Latn-RS" sz="2200" baseline="-25000" dirty="0">
                <a:solidFill>
                  <a:schemeClr val="tx1"/>
                </a:solidFill>
              </a:rPr>
              <a:t>max</a:t>
            </a:r>
            <a:r>
              <a:rPr lang="sr-Latn-RS" sz="2200" dirty="0" smtClean="0">
                <a:solidFill>
                  <a:schemeClr val="tx1"/>
                </a:solidFill>
              </a:rPr>
              <a:t>≤1,25e</a:t>
            </a:r>
            <a:r>
              <a:rPr lang="sr-Latn-RS" sz="2200" baseline="-25000" dirty="0" smtClean="0">
                <a:solidFill>
                  <a:schemeClr val="tx1"/>
                </a:solidFill>
              </a:rPr>
              <a:t>min</a:t>
            </a:r>
            <a:endParaRPr lang="sr-Latn-RS" sz="2200" baseline="-25000" dirty="0">
              <a:solidFill>
                <a:schemeClr val="tx1"/>
              </a:solidFill>
            </a:endParaRPr>
          </a:p>
          <a:p>
            <a:endParaRPr lang="sr-Latn-RS" sz="2200" dirty="0">
              <a:solidFill>
                <a:schemeClr val="tx1"/>
              </a:solidFill>
            </a:endParaRPr>
          </a:p>
          <a:p>
            <a:endParaRPr lang="en-US" sz="2200" dirty="0">
              <a:solidFill>
                <a:schemeClr val="tx1"/>
              </a:solidFill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855441"/>
              </p:ext>
            </p:extLst>
          </p:nvPr>
        </p:nvGraphicFramePr>
        <p:xfrm>
          <a:off x="251520" y="2852936"/>
          <a:ext cx="8741003" cy="4005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Visio" r:id="rId3" imgW="7993774" imgH="3661740" progId="Visio.Drawing.11">
                  <p:embed/>
                </p:oleObj>
              </mc:Choice>
              <mc:Fallback>
                <p:oleObj name="Visio" r:id="rId3" imgW="7993774" imgH="366174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2852936"/>
                        <a:ext cx="8741003" cy="4005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5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22372</TotalTime>
  <Words>3061</Words>
  <Application>Microsoft Office PowerPoint</Application>
  <PresentationFormat>On-screen Show (4:3)</PresentationFormat>
  <Paragraphs>929</Paragraphs>
  <Slides>30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Trek</vt:lpstr>
      <vt:lpstr>Visio</vt:lpstr>
      <vt:lpstr>Tehnologija betona</vt:lpstr>
      <vt:lpstr>podsetnik</vt:lpstr>
      <vt:lpstr>podsetnik</vt:lpstr>
      <vt:lpstr>Zadatak 1</vt:lpstr>
      <vt:lpstr>Zadatak 1</vt:lpstr>
      <vt:lpstr>Zadatak 1</vt:lpstr>
      <vt:lpstr>Zadatak 1</vt:lpstr>
      <vt:lpstr>Zadatak 1</vt:lpstr>
      <vt:lpstr>ODREĐIVANJE DMAX PREMA BAB-87</vt:lpstr>
      <vt:lpstr>Zadatak 2</vt:lpstr>
      <vt:lpstr>Zadatak 2</vt:lpstr>
      <vt:lpstr>Zadatak 2</vt:lpstr>
      <vt:lpstr>Zadatak 2</vt:lpstr>
      <vt:lpstr>Zadatak 2</vt:lpstr>
      <vt:lpstr>Zadatak 2</vt:lpstr>
      <vt:lpstr>ODREĐIVANJE DMAX PREMA Er i ez</vt:lpstr>
      <vt:lpstr>ODREĐIVANJE DMAX PREMA Er i ez</vt:lpstr>
      <vt:lpstr>Zadatak 3</vt:lpstr>
      <vt:lpstr>Zadatak 3</vt:lpstr>
      <vt:lpstr>Zadatak 3</vt:lpstr>
      <vt:lpstr>Zadatak 3</vt:lpstr>
      <vt:lpstr>Zadatak 3</vt:lpstr>
      <vt:lpstr>Zadatak 3</vt:lpstr>
      <vt:lpstr>Zadatak 3</vt:lpstr>
      <vt:lpstr>Zadatak 3</vt:lpstr>
      <vt:lpstr>Zadatak 4</vt:lpstr>
      <vt:lpstr>Zadatak 4</vt:lpstr>
      <vt:lpstr>Zadatak 4</vt:lpstr>
      <vt:lpstr>Zadatak 4</vt:lpstr>
      <vt:lpstr>Zadatak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Tehnologija betona</dc:title>
  <dc:creator>Lukic-KAB311</dc:creator>
  <cp:lastModifiedBy>Ivan Lukic</cp:lastModifiedBy>
  <cp:revision>74</cp:revision>
  <cp:lastPrinted>2015-11-07T06:50:36Z</cp:lastPrinted>
  <dcterms:created xsi:type="dcterms:W3CDTF">2015-08-13T09:09:10Z</dcterms:created>
  <dcterms:modified xsi:type="dcterms:W3CDTF">2015-11-07T10:13:27Z</dcterms:modified>
</cp:coreProperties>
</file>